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Lst>
  <p:notesMasterIdLst>
    <p:notesMasterId r:id="rId54"/>
  </p:notesMasterIdLst>
  <p:handoutMasterIdLst>
    <p:handoutMasterId r:id="rId55"/>
  </p:handoutMasterIdLst>
  <p:sldIdLst>
    <p:sldId id="733" r:id="rId2"/>
    <p:sldId id="672" r:id="rId3"/>
    <p:sldId id="681" r:id="rId4"/>
    <p:sldId id="682" r:id="rId5"/>
    <p:sldId id="683" r:id="rId6"/>
    <p:sldId id="546" r:id="rId7"/>
    <p:sldId id="550" r:id="rId8"/>
    <p:sldId id="552" r:id="rId9"/>
    <p:sldId id="553" r:id="rId10"/>
    <p:sldId id="713" r:id="rId11"/>
    <p:sldId id="714" r:id="rId12"/>
    <p:sldId id="717" r:id="rId13"/>
    <p:sldId id="718" r:id="rId14"/>
    <p:sldId id="719" r:id="rId15"/>
    <p:sldId id="720" r:id="rId16"/>
    <p:sldId id="721" r:id="rId17"/>
    <p:sldId id="722" r:id="rId18"/>
    <p:sldId id="723" r:id="rId19"/>
    <p:sldId id="724" r:id="rId20"/>
    <p:sldId id="725" r:id="rId21"/>
    <p:sldId id="726" r:id="rId22"/>
    <p:sldId id="581" r:id="rId23"/>
    <p:sldId id="582" r:id="rId24"/>
    <p:sldId id="587" r:id="rId25"/>
    <p:sldId id="589" r:id="rId26"/>
    <p:sldId id="591" r:id="rId27"/>
    <p:sldId id="593" r:id="rId28"/>
    <p:sldId id="665" r:id="rId29"/>
    <p:sldId id="595" r:id="rId30"/>
    <p:sldId id="624" r:id="rId31"/>
    <p:sldId id="627" r:id="rId32"/>
    <p:sldId id="630" r:id="rId33"/>
    <p:sldId id="632" r:id="rId34"/>
    <p:sldId id="634" r:id="rId35"/>
    <p:sldId id="636" r:id="rId36"/>
    <p:sldId id="640" r:id="rId37"/>
    <p:sldId id="764" r:id="rId38"/>
    <p:sldId id="736" r:id="rId39"/>
    <p:sldId id="737" r:id="rId40"/>
    <p:sldId id="761" r:id="rId41"/>
    <p:sldId id="762" r:id="rId42"/>
    <p:sldId id="763" r:id="rId43"/>
    <p:sldId id="752" r:id="rId44"/>
    <p:sldId id="753" r:id="rId45"/>
    <p:sldId id="755" r:id="rId46"/>
    <p:sldId id="756" r:id="rId47"/>
    <p:sldId id="757" r:id="rId48"/>
    <p:sldId id="758" r:id="rId49"/>
    <p:sldId id="759" r:id="rId50"/>
    <p:sldId id="742" r:id="rId51"/>
    <p:sldId id="743" r:id="rId52"/>
    <p:sldId id="744" r:id="rId53"/>
  </p:sldIdLst>
  <p:sldSz cx="10160000" cy="5715000"/>
  <p:notesSz cx="6858000" cy="9144000"/>
  <p:defaultTextStyle>
    <a:defPPr>
      <a:defRPr lang="zh-CN"/>
    </a:defPPr>
    <a:lvl1pPr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800" userDrawn="1">
          <p15:clr>
            <a:srgbClr val="A4A3A4"/>
          </p15:clr>
        </p15:guide>
        <p15:guide id="2" pos="32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130A36"/>
    <a:srgbClr val="EEE678"/>
    <a:srgbClr val="3333FF"/>
    <a:srgbClr val="7971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p:cViewPr varScale="1">
        <p:scale>
          <a:sx n="98" d="100"/>
          <a:sy n="98" d="100"/>
        </p:scale>
        <p:origin x="706" y="82"/>
      </p:cViewPr>
      <p:guideLst>
        <p:guide orient="horz" pos="1800"/>
        <p:guide pos="320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60918"/>
    </p:cViewPr>
  </p:sorterViewPr>
  <p:notesViewPr>
    <p:cSldViewPr>
      <p:cViewPr varScale="1">
        <p:scale>
          <a:sx n="83" d="100"/>
          <a:sy n="83" d="100"/>
        </p:scale>
        <p:origin x="-3876"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spcBef>
                <a:spcPct val="20000"/>
              </a:spcBef>
              <a:defRPr sz="1200">
                <a:latin typeface="Arial" charset="0"/>
                <a:ea typeface="宋体" charset="-122"/>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spcBef>
                <a:spcPct val="20000"/>
              </a:spcBef>
              <a:defRPr sz="1200">
                <a:latin typeface="Arial" charset="0"/>
                <a:ea typeface="宋体" charset="-122"/>
              </a:defRPr>
            </a:lvl1pPr>
          </a:lstStyle>
          <a:p>
            <a:pPr>
              <a:defRPr/>
            </a:pPr>
            <a:fld id="{9C2FC496-B59F-4D82-B112-13171BF1CECA}" type="datetimeFigureOut">
              <a:rPr lang="zh-CN" altLang="en-US"/>
              <a:pPr>
                <a:defRPr/>
              </a:pPr>
              <a:t>2023-06-24</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spcBef>
                <a:spcPct val="20000"/>
              </a:spcBef>
              <a:defRPr sz="1200">
                <a:latin typeface="Arial" charset="0"/>
                <a:ea typeface="宋体" charset="-122"/>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spcBef>
                <a:spcPct val="20000"/>
              </a:spcBef>
              <a:defRPr sz="1200"/>
            </a:lvl1pPr>
          </a:lstStyle>
          <a:p>
            <a:pPr>
              <a:defRPr/>
            </a:pPr>
            <a:fld id="{1CD11578-8E81-4811-A44B-17AAD9602563}" type="slidenum">
              <a:rPr lang="zh-CN" altLang="en-US"/>
              <a:pPr>
                <a:defRPr/>
              </a:pPr>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09T09:16:44.222"/>
    </inkml:context>
    <inkml:brush xml:id="br0">
      <inkml:brushProperty name="width" value="0.05" units="cm"/>
      <inkml:brushProperty name="height" value="0.05" units="cm"/>
      <inkml:brushProperty name="color" value="#E71224"/>
    </inkml:brush>
  </inkml:definitions>
  <inkml:trace contextRef="#ctx0" brushRef="#br0">198 845 24575,'0'13'-2,"21"1231"-184,24 418-840,-44 7 1181,-3-767-225,-10 112-66,1 47-8,-11-62 1553,-61 209-1409,63-951 0,-8 229 0,14-112 0,12-362 0,1-6 0,0 0 0,1 1 0,0-1 0,0 0 0,1 8 0,-1-13 0,0 0 0,0 1 0,1-1 0,-1 0 0,1 1 0,-1-1 0,1 0 0,0 0 0,-1 0 0,1 1 0,0-1 0,0 0 0,0 0 0,-1 0 0,1 0 0,1 0 0,-1 0 0,0-1 0,0 1 0,0 0 0,0 0 0,0-1 0,1 1 0,-1-1 0,0 1 0,1-1 0,-1 0 0,3 1 0,9 0 0,0 0 0,-1-1 0,1-1 0,15-2 0,4 0 0,607-24-92,-1 26-622,-342 2 661,1698 106 53,-767-35 0,6-71 0,-601-6 0,-536 5 0,1956-13 0,-1447 9 0,399-11 0,156-79-308,-778 44 609,158-15 297,-283 40-308,167-13-312,-402 38 22,-15 0 0,0 0 0,0 0 0,0-1 0,0 1 0,11-4 0,-17 3 0,1 0 0,0 1 0,-1-1 0,1 0 0,-1 0 0,1 0 0,-1 0 0,0 0 0,1 0 0,-1 0 0,0-1 0,0 1 0,0 0 0,0-1 0,0 1 0,0-1 0,0 1 0,0-1 0,-1 1 0,1-1 0,0 0 0,-1 1 0,0-1 0,1 0 0,-1 0 0,0 1 0,0-3 0,0-16 0,-2 0 0,0 0 0,-1 1 0,-1-1 0,-1 1 0,-11-28 0,0-6 0,-78-346 0,45 180 0,-55-349 0,57 285 0,12 86 0,-107-665 0,18-177 9,64-5-119,59-627-301,4 755 314,-3 779 97,17-1159 0,10-675 609,-27 1955-609,-1 0 0,0-1 0,-2 1 0,1 0 0,-2 1 0,0-1 0,-1 0 0,-1 1 0,0 0 0,-1 1 0,0-1 0,-1 1 0,-1 1 0,-1-1 0,1 1 0,-2 1 0,0 0 0,0 1 0,-1 0 0,-1 0 0,0 2 0,0-1 0,-18-8 0,-34-15 0,-2 2 0,-1 4 0,-118-31 0,-225-23 0,-265 23-519,-3 53-26,280 6 460,-673-30-1073,-1-26 1010,-912-27 245,-86 131-97,710 17-355,43-2 16,1318-64 339,-293 22 831,7 23 362,256-37-1035,0 1 1,1 2-1,0 1 0,1 1 0,0 1 0,-46 33 0,29-13-184,1 2 0,-70 74-1,90-81 27,-32 49 0,1-2 0,50-70-195,0 1 0,0 0 0,1 0 0,0 1 0,0-1 0,-4 12 0,3-1-6631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09T09:16:46.290"/>
    </inkml:context>
    <inkml:brush xml:id="br0">
      <inkml:brushProperty name="width" value="0.05" units="cm"/>
      <inkml:brushProperty name="height" value="0.05" units="cm"/>
      <inkml:brushProperty name="color" value="#E71224"/>
    </inkml:brush>
  </inkml:definitions>
  <inkml:trace contextRef="#ctx0" brushRef="#br0">581 1111 24575,'0'-69'0,"-2"-26"0,5-1 0,22-142 0,67-147 0,-38 176 0,-46 191 0,-8 18 0,0 0 0,0 0 0,0 0 0,0 0 0,1 0 0,-1 0 0,0 0 0,0 0 0,0-1 0,1 1 0,-1 0 0,0 0 0,0 0 0,0 0 0,1 1 0,-1-1 0,0 0 0,0 0 0,0 0 0,0 0 0,1 0 0,-1 0 0,0 0 0,0 0 0,0 0 0,0 0 0,1 0 0,-1 0 0,0 1 0,0-1 0,0 0 0,0 0 0,0 0 0,0 0 0,1 0 0,-1 1 0,0-1 0,0 0 0,0 0 0,0 0 0,0 1 0,0-1 0,0 0 0,0 0 0,10 38 0,27 196 0,12 59 0,27 48 0,-50-246 0,59 139 0,-78-217 0,-3-10 0,-1 0 0,0 0 0,0 1 0,0-1 0,-1 1 0,1 8 0,-3-16 0,0 1 0,0-1 0,0 0 0,0 1 0,0-1 0,0 0 0,0 1 0,0-1 0,0 0 0,0 1 0,0-1 0,0 0 0,0 0 0,-1 1 0,1-1 0,0 0 0,0 1 0,0-1 0,0 0 0,-1 0 0,1 1 0,0-1 0,0 0 0,0 0 0,-1 0 0,1 1 0,0-1 0,0 0 0,-1 0 0,1 0 0,0 0 0,-1 1 0,1-1 0,0 0 0,0 0 0,-1 0 0,1 0 0,0 0 0,-1 0 0,1 0 0,0 0 0,-1 0 0,1 0 0,0 0 0,-1 0 0,1 0 0,-19-6 0,16 5 0,-651-234 0,512 198 0,-56-17 0,195 53 0,0 0 0,0 0 0,0 0 0,0 0 0,0 0 0,1-1 0,-1 1 0,0-1 0,1 0 0,-1 0 0,1 0 0,0 0 0,0 0 0,-1 0 0,1-1 0,1 1 0,-1-1 0,0 0 0,1 1 0,-2-4 0,2 2 0,1 1 0,-1 0 0,1 0 0,0 0 0,0-1 0,1 1 0,-1 0 0,1 0 0,-1 0 0,1-1 0,0 1 0,0 0 0,1 0 0,-1 0 0,1 1 0,-1-1 0,1 0 0,0 0 0,3-3 0,14-14 0,0 2 0,0 0 0,2 1 0,0 1 0,42-24 0,-42 27 0,69-43 0,2 3 0,2 5 0,2 4 0,192-59 0,-263 95 0,1 2 0,-1 1 0,1 1 0,0 2 0,48 0 0,-72 2 0,0 1 0,0-1 0,0 1 0,0-1 0,0 1 0,0 0 0,0 0 0,0 0 0,0 0 0,0 0 0,0 1 0,-1-1 0,1 0 0,0 1 0,-1-1 0,1 1 0,-1 0 0,0-1 0,0 1 0,1 0 0,-1 0 0,0 0 0,0 0 0,-1 0 0,1 0 0,0 0 0,-1 0 0,1 0 0,-1 0 0,1 4 0,0 9 0,-1-1 0,0 0 0,-3 26 0,1-11 0,1 12 0,-1 1 0,-2 0 0,-2-1 0,-1 0 0,-20 58 0,-10-9 0,-4-1 0,-91 142 0,111-200 0,-2-2 0,-2-1 0,-48 45 0,43-44 0,23-22-136,-1 0-1,1 0 1,-1 0-1,-1-1 1,1 0-1,-1-1 1,0 0-1,0 0 0,-17 5 1,11-7-6690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09T09:16:46.633"/>
    </inkml:context>
    <inkml:brush xml:id="br0">
      <inkml:brushProperty name="width" value="0.05" units="cm"/>
      <inkml:brushProperty name="height" value="0.05" units="cm"/>
      <inkml:brushProperty name="color" value="#E71224"/>
    </inkml:brush>
  </inkml:definitions>
  <inkml:trace contextRef="#ctx0" brushRef="#br0">0 98 24575,'0'-4'0,"0"-4"0,0-9 0,0-5 0,4-3 0,1 4-8191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09T09:16:47.068"/>
    </inkml:context>
    <inkml:brush xml:id="br0">
      <inkml:brushProperty name="width" value="0.05" units="cm"/>
      <inkml:brushProperty name="height" value="0.05" units="cm"/>
      <inkml:brushProperty name="color" value="#E71224"/>
    </inkml:brush>
  </inkml:definitions>
  <inkml:trace contextRef="#ctx0" brushRef="#br0">22 1 24575,'0'3'0,"0"6"0,0 8 0,0 5 0,0 3 0,0 0 0,0 0 0,-3 3 0,-2 0 0,0 0 0,1-2 0,2-2 0,0 0 0,1-5-8191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09T09:16:47.423"/>
    </inkml:context>
    <inkml:brush xml:id="br0">
      <inkml:brushProperty name="width" value="0.05" units="cm"/>
      <inkml:brushProperty name="height" value="0.05" units="cm"/>
      <inkml:brushProperty name="color" value="#E71224"/>
    </inkml:brush>
  </inkml:definitions>
  <inkml:trace contextRef="#ctx0" brushRef="#br0">1 1 24575,'0'4'0,"0"4"0,0 5 0,0 5 0,0-2-8191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46083"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512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6085"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46086"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46087"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spcBef>
                <a:spcPct val="0"/>
              </a:spcBef>
              <a:defRPr kumimoji="1" sz="1200">
                <a:latin typeface="Times New Roman" panose="02020603050405020304" pitchFamily="18" charset="0"/>
              </a:defRPr>
            </a:lvl1pPr>
          </a:lstStyle>
          <a:p>
            <a:pPr>
              <a:defRPr/>
            </a:pPr>
            <a:fld id="{934AF6A3-5F2C-4527-96C8-D2B0B7FBCD31}"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sp>
        <p:nvSpPr>
          <p:cNvPr id="8" name="标题 7"/>
          <p:cNvSpPr>
            <a:spLocks noGrp="1"/>
          </p:cNvSpPr>
          <p:nvPr>
            <p:ph type="title"/>
          </p:nvPr>
        </p:nvSpPr>
        <p:spPr>
          <a:xfrm>
            <a:off x="719766" y="106852"/>
            <a:ext cx="8968748" cy="518400"/>
          </a:xfrm>
          <a:prstGeom prst="rect">
            <a:avLst/>
          </a:prstGeom>
        </p:spPr>
        <p:txBody>
          <a:bodyPr anchor="ctr"/>
          <a:lstStyle>
            <a:lvl1pPr algn="l">
              <a:defRPr lang="zh-CN" altLang="en-US" sz="2800" b="1" dirty="0">
                <a:solidFill>
                  <a:srgbClr val="1543A6"/>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18" name="内容占位符 17"/>
          <p:cNvSpPr>
            <a:spLocks noGrp="1"/>
          </p:cNvSpPr>
          <p:nvPr>
            <p:ph sz="quarter" idx="10" hasCustomPrompt="1"/>
          </p:nvPr>
        </p:nvSpPr>
        <p:spPr>
          <a:xfrm>
            <a:off x="687513" y="769938"/>
            <a:ext cx="9001000" cy="4319587"/>
          </a:xfrm>
          <a:prstGeom prst="rect">
            <a:avLst/>
          </a:prstGeom>
        </p:spPr>
        <p:txBody>
          <a:bodyPr/>
          <a:lstStyle>
            <a:lvl1pPr marL="296330" indent="-296330">
              <a:lnSpc>
                <a:spcPts val="2600"/>
              </a:lnSpc>
              <a:buFont typeface="Wingdings" panose="05000000000000000000" pitchFamily="2" charset="2"/>
              <a:buChar char="l"/>
              <a:defRPr sz="2200" b="1">
                <a:solidFill>
                  <a:schemeClr val="tx1">
                    <a:lumMod val="95000"/>
                    <a:lumOff val="5000"/>
                  </a:schemeClr>
                </a:solidFill>
                <a:latin typeface="微软雅黑" panose="020B0503020204020204" pitchFamily="34" charset="-122"/>
                <a:ea typeface="微软雅黑" panose="020B0503020204020204" pitchFamily="34" charset="-122"/>
              </a:defRPr>
            </a:lvl1pPr>
            <a:lvl2pPr>
              <a:lnSpc>
                <a:spcPts val="2600"/>
              </a:lnSpc>
              <a:defRPr sz="1800" b="0">
                <a:solidFill>
                  <a:schemeClr val="bg1">
                    <a:lumMod val="50000"/>
                  </a:schemeClr>
                </a:solidFill>
                <a:latin typeface="华文中宋" panose="02010600040101010101" pitchFamily="2" charset="-122"/>
                <a:ea typeface="华文中宋" panose="02010600040101010101" pitchFamily="2" charset="-122"/>
              </a:defRPr>
            </a:lvl2pPr>
            <a:lvl3pPr>
              <a:lnSpc>
                <a:spcPts val="2400"/>
              </a:lnSpc>
              <a:defRPr sz="1400">
                <a:latin typeface="幼圆" panose="02010509060101010101" pitchFamily="49" charset="-122"/>
                <a:ea typeface="幼圆" panose="02010509060101010101" pitchFamily="49" charset="-122"/>
              </a:defRPr>
            </a:lvl3pPr>
            <a:lvl4pPr>
              <a:lnSpc>
                <a:spcPts val="2400"/>
              </a:lnSpc>
              <a:defRPr sz="1556"/>
            </a:lvl4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椭圆 4">
            <a:extLst>
              <a:ext uri="{FF2B5EF4-FFF2-40B4-BE49-F238E27FC236}">
                <a16:creationId xmlns:a16="http://schemas.microsoft.com/office/drawing/2014/main" id="{328EC96C-29C5-43A2-A0B6-522209D1D8AF}"/>
              </a:ext>
            </a:extLst>
          </p:cNvPr>
          <p:cNvSpPr/>
          <p:nvPr userDrawn="1"/>
        </p:nvSpPr>
        <p:spPr>
          <a:xfrm>
            <a:off x="406847" y="302216"/>
            <a:ext cx="179129" cy="1926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Picture 26" descr="See the source image">
            <a:extLst>
              <a:ext uri="{FF2B5EF4-FFF2-40B4-BE49-F238E27FC236}">
                <a16:creationId xmlns:a16="http://schemas.microsoft.com/office/drawing/2014/main" id="{242B1DBE-5290-4134-937C-0BEBDA7598C9}"/>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495961" y="5234211"/>
            <a:ext cx="396000" cy="396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See the source image">
            <a:extLst>
              <a:ext uri="{FF2B5EF4-FFF2-40B4-BE49-F238E27FC236}">
                <a16:creationId xmlns:a16="http://schemas.microsoft.com/office/drawing/2014/main" id="{764C9ECD-5429-480B-9A8A-97DC0DBA04DF}"/>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04039" y="186052"/>
            <a:ext cx="360000"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411466"/>
      </p:ext>
    </p:extLst>
  </p:cSld>
  <p:clrMapOvr>
    <a:masterClrMapping/>
  </p:clrMapOvr>
  <p:transition advTm="109595">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首页">
    <p:spTree>
      <p:nvGrpSpPr>
        <p:cNvPr id="1" name=""/>
        <p:cNvGrpSpPr/>
        <p:nvPr/>
      </p:nvGrpSpPr>
      <p:grpSpPr>
        <a:xfrm>
          <a:off x="0" y="0"/>
          <a:ext cx="0" cy="0"/>
          <a:chOff x="0" y="0"/>
          <a:chExt cx="0" cy="0"/>
        </a:xfrm>
      </p:grpSpPr>
      <p:pic>
        <p:nvPicPr>
          <p:cNvPr id="6" name="Picture 5" descr="e7d195523061f1c09d430b2e086820dbf734666a277b0d4b500BB7A72AB1412ED5183AD7B3816201F88CE1DA88F1BDB3B214B2C038CB098A30603A7C73162896CA56D5F2C85C2877766F9AF7CC3216D7CF634F6382D6C7BA7BC888BA9186F2798B84068E6072773E10A0296880ED9D73C76908137F952918BE4DD4EB5E4CCB40DE91FD2372AF4B64">
            <a:extLst>
              <a:ext uri="{FF2B5EF4-FFF2-40B4-BE49-F238E27FC236}">
                <a16:creationId xmlns:a16="http://schemas.microsoft.com/office/drawing/2014/main" id="{E4B16D58-FD08-4AE8-81A5-B5A3F4E1923D}"/>
              </a:ext>
            </a:extLst>
          </p:cNvPr>
          <p:cNvPicPr>
            <a:picLocks noChangeAspect="1"/>
          </p:cNvPicPr>
          <p:nvPr userDrawn="1"/>
        </p:nvPicPr>
        <p:blipFill>
          <a:blip r:embed="rId2"/>
          <a:stretch>
            <a:fillRect/>
          </a:stretch>
        </p:blipFill>
        <p:spPr>
          <a:xfrm>
            <a:off x="11227" y="0"/>
            <a:ext cx="10148773" cy="5708685"/>
          </a:xfrm>
          <a:prstGeom prst="rect">
            <a:avLst/>
          </a:prstGeom>
        </p:spPr>
      </p:pic>
      <p:sp>
        <p:nvSpPr>
          <p:cNvPr id="4" name="TextBox 11"/>
          <p:cNvSpPr txBox="1">
            <a:spLocks noChangeArrowheads="1"/>
          </p:cNvSpPr>
          <p:nvPr userDrawn="1"/>
        </p:nvSpPr>
        <p:spPr bwMode="auto">
          <a:xfrm>
            <a:off x="1391715" y="3178300"/>
            <a:ext cx="2325796" cy="353601"/>
          </a:xfrm>
          <a:prstGeom prst="rect">
            <a:avLst/>
          </a:prstGeom>
          <a:noFill/>
          <a:ln w="9525">
            <a:noFill/>
            <a:miter lim="800000"/>
            <a:headEnd/>
            <a:tailEnd/>
          </a:ln>
        </p:spPr>
        <p:txBody>
          <a:bodyPr lIns="79228" tIns="39613" rIns="79228" bIns="39613">
            <a:spAutoFit/>
          </a:bodyPr>
          <a:lstStyle/>
          <a:p>
            <a:pPr eaLnBrk="1" fontAlgn="auto" hangingPunct="1">
              <a:spcBef>
                <a:spcPts val="0"/>
              </a:spcBef>
              <a:spcAft>
                <a:spcPts val="0"/>
              </a:spcAft>
              <a:defRPr/>
            </a:pPr>
            <a:r>
              <a:rPr lang="zh-CN" altLang="en-US" sz="1778" b="1" dirty="0">
                <a:solidFill>
                  <a:schemeClr val="tx1"/>
                </a:solidFill>
                <a:effectLst>
                  <a:reflection blurRad="6350" stA="50000" endA="300" endPos="50000" dist="60007" dir="5400000" sy="-100000" algn="bl" rotWithShape="0"/>
                </a:effectLst>
                <a:latin typeface="微软雅黑" panose="020B0503020204020204" pitchFamily="34" charset="-122"/>
                <a:ea typeface="微软雅黑" panose="020B0503020204020204" pitchFamily="34" charset="-122"/>
              </a:rPr>
              <a:t>数据库系统概论课程</a:t>
            </a:r>
          </a:p>
        </p:txBody>
      </p:sp>
      <p:pic>
        <p:nvPicPr>
          <p:cNvPr id="5"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479903" y="3054351"/>
            <a:ext cx="4176161" cy="119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6174D169-0F7D-4475-9258-285149DADA43}"/>
              </a:ext>
            </a:extLst>
          </p:cNvPr>
          <p:cNvPicPr>
            <a:picLocks noChangeAspect="1"/>
          </p:cNvPicPr>
          <p:nvPr userDrawn="1"/>
        </p:nvPicPr>
        <p:blipFill>
          <a:blip r:embed="rId4">
            <a:alphaModFix amt="96000"/>
            <a:extLst>
              <a:ext uri="{28A0092B-C50C-407E-A947-70E740481C1C}">
                <a14:useLocalDpi xmlns:a14="http://schemas.microsoft.com/office/drawing/2010/main" val="0"/>
              </a:ext>
            </a:extLst>
          </a:blip>
          <a:stretch>
            <a:fillRect/>
          </a:stretch>
        </p:blipFill>
        <p:spPr>
          <a:xfrm>
            <a:off x="5368031" y="1143520"/>
            <a:ext cx="4790911" cy="4564569"/>
          </a:xfrm>
          <a:prstGeom prst="rect">
            <a:avLst/>
          </a:prstGeom>
        </p:spPr>
      </p:pic>
      <p:sp>
        <p:nvSpPr>
          <p:cNvPr id="2" name="文本框 1">
            <a:extLst>
              <a:ext uri="{FF2B5EF4-FFF2-40B4-BE49-F238E27FC236}">
                <a16:creationId xmlns:a16="http://schemas.microsoft.com/office/drawing/2014/main" id="{63DE4EEC-C854-4B61-9CF9-2D8D504F8EE6}"/>
              </a:ext>
            </a:extLst>
          </p:cNvPr>
          <p:cNvSpPr txBox="1"/>
          <p:nvPr userDrawn="1"/>
        </p:nvSpPr>
        <p:spPr>
          <a:xfrm>
            <a:off x="1391715" y="3649588"/>
            <a:ext cx="1986441" cy="307777"/>
          </a:xfrm>
          <a:prstGeom prst="rect">
            <a:avLst/>
          </a:prstGeom>
          <a:noFill/>
        </p:spPr>
        <p:txBody>
          <a:bodyPr wrap="none" rtlCol="0">
            <a:spAutoFit/>
          </a:bodyPr>
          <a:lstStyle/>
          <a:p>
            <a:pPr>
              <a:defRPr/>
            </a:pPr>
            <a:r>
              <a:rPr lang="en-US" altLang="zh-CN" sz="1400" b="1" dirty="0">
                <a:solidFill>
                  <a:schemeClr val="tx1"/>
                </a:solidFill>
                <a:effectLst>
                  <a:reflection blurRad="6350" stA="55000" endA="300" endPos="45500" dir="5400000" sy="-100000" algn="bl" rotWithShape="0"/>
                </a:effectLst>
                <a:latin typeface="微软雅黑" pitchFamily="34" charset="-122"/>
                <a:ea typeface="微软雅黑" pitchFamily="34" charset="-122"/>
              </a:rPr>
              <a:t>czlong@scut.edu.cn</a:t>
            </a:r>
            <a:endParaRPr lang="en-GB" altLang="zh-CN" sz="1400" b="1" dirty="0">
              <a:solidFill>
                <a:schemeClr val="tx1"/>
              </a:solidFill>
              <a:effectLst>
                <a:reflection blurRad="6350" stA="55000" endA="300" endPos="45500" dir="5400000" sy="-100000" algn="bl" rotWithShape="0"/>
              </a:effectLst>
              <a:latin typeface="微软雅黑" pitchFamily="34" charset="-122"/>
              <a:ea typeface="微软雅黑" pitchFamily="34" charset="-122"/>
            </a:endParaRPr>
          </a:p>
        </p:txBody>
      </p:sp>
    </p:spTree>
    <p:extLst>
      <p:ext uri="{BB962C8B-B14F-4D97-AF65-F5344CB8AC3E}">
        <p14:creationId xmlns:p14="http://schemas.microsoft.com/office/powerpoint/2010/main" val="3462405091"/>
      </p:ext>
    </p:extLst>
  </p:cSld>
  <p:clrMapOvr>
    <a:masterClrMapping/>
  </p:clrMapOvr>
  <p:transition advTm="109595">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目录页">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96A7A2A5-343D-4885-B8E8-919FBDCC5986}"/>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0" y="0"/>
            <a:ext cx="10160000" cy="5739941"/>
          </a:xfrm>
          <a:prstGeom prst="rect">
            <a:avLst/>
          </a:prstGeom>
        </p:spPr>
      </p:pic>
      <p:pic>
        <p:nvPicPr>
          <p:cNvPr id="9" name="Picture 26" descr="See the source image">
            <a:extLst>
              <a:ext uri="{FF2B5EF4-FFF2-40B4-BE49-F238E27FC236}">
                <a16:creationId xmlns:a16="http://schemas.microsoft.com/office/drawing/2014/main" id="{7654A064-EB32-4E2F-8053-C73D5E2A5AE3}"/>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536585" y="5234211"/>
            <a:ext cx="360000" cy="360000"/>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22">
            <a:extLst>
              <a:ext uri="{FF2B5EF4-FFF2-40B4-BE49-F238E27FC236}">
                <a16:creationId xmlns:a16="http://schemas.microsoft.com/office/drawing/2014/main" id="{BED40288-ABD8-43E2-8209-3A663E5CE5BF}"/>
              </a:ext>
            </a:extLst>
          </p:cNvPr>
          <p:cNvSpPr txBox="1"/>
          <p:nvPr userDrawn="1"/>
        </p:nvSpPr>
        <p:spPr>
          <a:xfrm>
            <a:off x="5440040" y="769268"/>
            <a:ext cx="1019508" cy="584775"/>
          </a:xfrm>
          <a:prstGeom prst="rect">
            <a:avLst/>
          </a:prstGeom>
          <a:ln w="12700">
            <a:miter lim="400000"/>
          </a:ln>
        </p:spPr>
        <p:txBody>
          <a:bodyPr wrap="none" lIns="38099" rIns="38099">
            <a:spAutoFit/>
          </a:bodyPr>
          <a:lstStyle>
            <a:lvl1pPr>
              <a:defRPr sz="3200" b="1">
                <a:solidFill>
                  <a:srgbClr val="3DBD7C"/>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dirty="0">
                <a:solidFill>
                  <a:srgbClr val="1543A6"/>
                </a:solidFill>
                <a:latin typeface="微软雅黑" panose="020B0503020204020204" pitchFamily="34" charset="-122"/>
                <a:ea typeface="微软雅黑" panose="020B0503020204020204" pitchFamily="34" charset="-122"/>
                <a:cs typeface="+mn-cs"/>
              </a:rPr>
              <a:t>目 录</a:t>
            </a:r>
          </a:p>
        </p:txBody>
      </p:sp>
      <p:pic>
        <p:nvPicPr>
          <p:cNvPr id="1026" name="Picture 2" descr="查看源图像">
            <a:extLst>
              <a:ext uri="{FF2B5EF4-FFF2-40B4-BE49-F238E27FC236}">
                <a16:creationId xmlns:a16="http://schemas.microsoft.com/office/drawing/2014/main" id="{E1E6DBA5-8C6C-46D5-8683-5C70A6D4FA7B}"/>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551608" y="1683437"/>
            <a:ext cx="2373065" cy="2373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4459844"/>
      </p:ext>
    </p:extLst>
  </p:cSld>
  <p:clrMapOvr>
    <a:masterClrMapping/>
  </p:clrMapOvr>
  <p:transition advTm="109595">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过渡页">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0B4C82AB-8715-498E-9C9B-3CA97C6BF154}"/>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0" y="0"/>
            <a:ext cx="10160000" cy="5739941"/>
          </a:xfrm>
          <a:prstGeom prst="rect">
            <a:avLst/>
          </a:prstGeom>
        </p:spPr>
      </p:pic>
      <p:cxnSp>
        <p:nvCxnSpPr>
          <p:cNvPr id="6" name="直接连接符 5"/>
          <p:cNvCxnSpPr>
            <a:cxnSpLocks/>
          </p:cNvCxnSpPr>
          <p:nvPr userDrawn="1"/>
        </p:nvCxnSpPr>
        <p:spPr>
          <a:xfrm>
            <a:off x="9308042" y="5476875"/>
            <a:ext cx="119944"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cxnSpLocks/>
          </p:cNvCxnSpPr>
          <p:nvPr userDrawn="1"/>
        </p:nvCxnSpPr>
        <p:spPr>
          <a:xfrm>
            <a:off x="9817806" y="5476875"/>
            <a:ext cx="158738"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9" name="Picture 26" descr="See the source image">
            <a:extLst>
              <a:ext uri="{FF2B5EF4-FFF2-40B4-BE49-F238E27FC236}">
                <a16:creationId xmlns:a16="http://schemas.microsoft.com/office/drawing/2014/main" id="{7F07970C-78CC-41CC-9428-0EA43CD1679A}"/>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495961" y="5234211"/>
            <a:ext cx="396000" cy="396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6" descr="See the source image">
            <a:extLst>
              <a:ext uri="{FF2B5EF4-FFF2-40B4-BE49-F238E27FC236}">
                <a16:creationId xmlns:a16="http://schemas.microsoft.com/office/drawing/2014/main" id="{4CDB1B1B-05C8-4095-82A6-A8E68D6D1AF7}"/>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536585" y="5234211"/>
            <a:ext cx="360000"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305055"/>
      </p:ext>
    </p:extLst>
  </p:cSld>
  <p:clrMapOvr>
    <a:masterClrMapping/>
  </p:clrMapOvr>
  <p:transition advTm="109595">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结尾致谢页">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AE1326E-37C6-4AA0-8BC5-AADC2F672B6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2206295" y="-2229713"/>
            <a:ext cx="5747410" cy="10174425"/>
          </a:xfrm>
          <a:prstGeom prst="rect">
            <a:avLst/>
          </a:prstGeom>
        </p:spPr>
      </p:pic>
      <p:sp>
        <p:nvSpPr>
          <p:cNvPr id="6" name="矩形 5" descr="e7d195523061f1c09d430b2e086820dbf734666a277b0d4b500BB7A72AB1412ED5183AD7B3816201F88CE1DA88F1BDB3B214B2C038CB098A30603A7C73162896CA56D5F2C85C2877766F9AF7CC3216D7CF634F6382D6C7BA7BC888BA9186F2798B84068E6072773E10A0296880ED9D73C76908137F952918BE4DD4EB5E4CCB40DE91FD2372AF4B64">
            <a:extLst>
              <a:ext uri="{FF2B5EF4-FFF2-40B4-BE49-F238E27FC236}">
                <a16:creationId xmlns:a16="http://schemas.microsoft.com/office/drawing/2014/main" id="{8730C332-0C78-42E4-BB97-02495FD4D264}"/>
              </a:ext>
            </a:extLst>
          </p:cNvPr>
          <p:cNvSpPr/>
          <p:nvPr userDrawn="1"/>
        </p:nvSpPr>
        <p:spPr>
          <a:xfrm>
            <a:off x="1407592" y="2877858"/>
            <a:ext cx="2297104" cy="787331"/>
          </a:xfrm>
          <a:prstGeom prst="rect">
            <a:avLst/>
          </a:prstGeom>
        </p:spPr>
        <p:txBody>
          <a:bodyPr wrap="none" lIns="0" tIns="0" rIns="0" bIns="0">
            <a:spAutoFit/>
          </a:bodyPr>
          <a:lstStyle/>
          <a:p>
            <a:pPr defTabSz="761950">
              <a:lnSpc>
                <a:spcPct val="110000"/>
              </a:lnSpc>
            </a:pPr>
            <a:r>
              <a:rPr lang="en-US" altLang="zh-CN" sz="5000" b="1" dirty="0">
                <a:solidFill>
                  <a:prstClr val="white"/>
                </a:solidFill>
                <a:latin typeface="Microsoft YaHei" panose="020B0503020204020204" pitchFamily="34" charset="-122"/>
                <a:ea typeface="Microsoft YaHei" panose="020B0503020204020204" pitchFamily="34" charset="-122"/>
                <a:cs typeface="OPPOSans H" panose="00020600040101010101" pitchFamily="18" charset="-122"/>
                <a:sym typeface="+mn-lt"/>
              </a:rPr>
              <a:t>Thanks</a:t>
            </a:r>
            <a:endParaRPr lang="en-US" altLang="ja-JP" sz="5000" b="1" dirty="0">
              <a:solidFill>
                <a:prstClr val="white"/>
              </a:solidFill>
              <a:latin typeface="Microsoft YaHei" panose="020B0503020204020204" pitchFamily="34" charset="-122"/>
              <a:ea typeface="Microsoft YaHei" panose="020B0503020204020204" pitchFamily="34" charset="-122"/>
              <a:cs typeface="OPPOSans H" panose="00020600040101010101" pitchFamily="18" charset="-122"/>
              <a:sym typeface="+mn-lt"/>
            </a:endParaRPr>
          </a:p>
        </p:txBody>
      </p:sp>
    </p:spTree>
    <p:extLst>
      <p:ext uri="{BB962C8B-B14F-4D97-AF65-F5344CB8AC3E}">
        <p14:creationId xmlns:p14="http://schemas.microsoft.com/office/powerpoint/2010/main" val="2017730418"/>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4283" r:id="rId1"/>
    <p:sldLayoutId id="2147484286" r:id="rId2"/>
    <p:sldLayoutId id="2147484287" r:id="rId3"/>
    <p:sldLayoutId id="2147484288" r:id="rId4"/>
    <p:sldLayoutId id="2147484289" r:id="rId5"/>
  </p:sldLayoutIdLst>
  <p:transition>
    <p:random/>
  </p:transition>
  <p:txStyles>
    <p:titleStyle>
      <a:lvl1pPr algn="l" defTabSz="791979" rtl="0" eaLnBrk="0" fontAlgn="base" hangingPunct="0">
        <a:spcBef>
          <a:spcPct val="0"/>
        </a:spcBef>
        <a:spcAft>
          <a:spcPct val="0"/>
        </a:spcAft>
        <a:defRPr lang="zh-CN" altLang="en-US" sz="1778" b="1" kern="1200">
          <a:solidFill>
            <a:schemeClr val="bg1"/>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p:titleStyle>
    <p:bodyStyle>
      <a:lvl1pPr marL="296330" indent="-296330" algn="l" defTabSz="791979" rtl="0" eaLnBrk="0" fontAlgn="base" hangingPunct="0">
        <a:spcBef>
          <a:spcPct val="20000"/>
        </a:spcBef>
        <a:spcAft>
          <a:spcPct val="0"/>
        </a:spcAft>
        <a:buFont typeface="Arial" panose="020B0604020202020204" pitchFamily="34" charset="0"/>
        <a:buChar char="•"/>
        <a:defRPr sz="2778" kern="1200">
          <a:solidFill>
            <a:schemeClr val="tx1"/>
          </a:solidFill>
          <a:latin typeface="+mn-lt"/>
          <a:ea typeface="+mn-ea"/>
          <a:cs typeface="+mn-cs"/>
        </a:defRPr>
      </a:lvl1pPr>
      <a:lvl2pPr marL="642049" indent="-246942" algn="l" defTabSz="791979" rtl="0" eaLnBrk="0" fontAlgn="base" hangingPunct="0">
        <a:spcBef>
          <a:spcPct val="20000"/>
        </a:spcBef>
        <a:spcAft>
          <a:spcPct val="0"/>
        </a:spcAft>
        <a:buFont typeface="Arial" panose="020B0604020202020204" pitchFamily="34" charset="0"/>
        <a:buChar char="–"/>
        <a:defRPr sz="2444" kern="1200">
          <a:solidFill>
            <a:schemeClr val="tx1"/>
          </a:solidFill>
          <a:latin typeface="+mn-lt"/>
          <a:ea typeface="+mn-ea"/>
          <a:cs typeface="+mn-cs"/>
        </a:defRPr>
      </a:lvl2pPr>
      <a:lvl3pPr marL="989532" indent="-197554" algn="l" defTabSz="791979" rtl="0" eaLnBrk="0" fontAlgn="base" hangingPunct="0">
        <a:spcBef>
          <a:spcPct val="20000"/>
        </a:spcBef>
        <a:spcAft>
          <a:spcPct val="0"/>
        </a:spcAft>
        <a:buFont typeface="Arial" panose="020B0604020202020204" pitchFamily="34" charset="0"/>
        <a:buChar char="•"/>
        <a:defRPr sz="2111" kern="1200">
          <a:solidFill>
            <a:schemeClr val="tx1"/>
          </a:solidFill>
          <a:latin typeface="+mn-lt"/>
          <a:ea typeface="+mn-ea"/>
          <a:cs typeface="+mn-cs"/>
        </a:defRPr>
      </a:lvl3pPr>
      <a:lvl4pPr marL="1386403"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p:bodyStyle>
    <p:otherStyle>
      <a:defPPr>
        <a:defRPr lang="zh-CN"/>
      </a:defPPr>
      <a:lvl1pPr marL="0" algn="l" defTabSz="792269" rtl="0" eaLnBrk="1" latinLnBrk="0" hangingPunct="1">
        <a:defRPr sz="1556" kern="1200">
          <a:solidFill>
            <a:schemeClr val="tx1"/>
          </a:solidFill>
          <a:latin typeface="+mn-lt"/>
          <a:ea typeface="+mn-ea"/>
          <a:cs typeface="+mn-cs"/>
        </a:defRPr>
      </a:lvl1pPr>
      <a:lvl2pPr marL="396135" algn="l" defTabSz="792269" rtl="0" eaLnBrk="1" latinLnBrk="0" hangingPunct="1">
        <a:defRPr sz="1556" kern="1200">
          <a:solidFill>
            <a:schemeClr val="tx1"/>
          </a:solidFill>
          <a:latin typeface="+mn-lt"/>
          <a:ea typeface="+mn-ea"/>
          <a:cs typeface="+mn-cs"/>
        </a:defRPr>
      </a:lvl2pPr>
      <a:lvl3pPr marL="792269" algn="l" defTabSz="792269" rtl="0" eaLnBrk="1" latinLnBrk="0" hangingPunct="1">
        <a:defRPr sz="1556" kern="1200">
          <a:solidFill>
            <a:schemeClr val="tx1"/>
          </a:solidFill>
          <a:latin typeface="+mn-lt"/>
          <a:ea typeface="+mn-ea"/>
          <a:cs typeface="+mn-cs"/>
        </a:defRPr>
      </a:lvl3pPr>
      <a:lvl4pPr marL="1188404" algn="l" defTabSz="792269" rtl="0" eaLnBrk="1" latinLnBrk="0" hangingPunct="1">
        <a:defRPr sz="1556" kern="1200">
          <a:solidFill>
            <a:schemeClr val="tx1"/>
          </a:solidFill>
          <a:latin typeface="+mn-lt"/>
          <a:ea typeface="+mn-ea"/>
          <a:cs typeface="+mn-cs"/>
        </a:defRPr>
      </a:lvl4pPr>
      <a:lvl5pPr marL="1584537" algn="l" defTabSz="792269" rtl="0" eaLnBrk="1" latinLnBrk="0" hangingPunct="1">
        <a:defRPr sz="1556" kern="1200">
          <a:solidFill>
            <a:schemeClr val="tx1"/>
          </a:solidFill>
          <a:latin typeface="+mn-lt"/>
          <a:ea typeface="+mn-ea"/>
          <a:cs typeface="+mn-cs"/>
        </a:defRPr>
      </a:lvl5pPr>
      <a:lvl6pPr marL="1980672" algn="l" defTabSz="792269" rtl="0" eaLnBrk="1" latinLnBrk="0" hangingPunct="1">
        <a:defRPr sz="1556" kern="1200">
          <a:solidFill>
            <a:schemeClr val="tx1"/>
          </a:solidFill>
          <a:latin typeface="+mn-lt"/>
          <a:ea typeface="+mn-ea"/>
          <a:cs typeface="+mn-cs"/>
        </a:defRPr>
      </a:lvl6pPr>
      <a:lvl7pPr marL="2376806" algn="l" defTabSz="792269" rtl="0" eaLnBrk="1" latinLnBrk="0" hangingPunct="1">
        <a:defRPr sz="1556" kern="1200">
          <a:solidFill>
            <a:schemeClr val="tx1"/>
          </a:solidFill>
          <a:latin typeface="+mn-lt"/>
          <a:ea typeface="+mn-ea"/>
          <a:cs typeface="+mn-cs"/>
        </a:defRPr>
      </a:lvl7pPr>
      <a:lvl8pPr marL="2772941" algn="l" defTabSz="792269" rtl="0" eaLnBrk="1" latinLnBrk="0" hangingPunct="1">
        <a:defRPr sz="1556" kern="1200">
          <a:solidFill>
            <a:schemeClr val="tx1"/>
          </a:solidFill>
          <a:latin typeface="+mn-lt"/>
          <a:ea typeface="+mn-ea"/>
          <a:cs typeface="+mn-cs"/>
        </a:defRPr>
      </a:lvl8pPr>
      <a:lvl9pPr marL="3169075" algn="l" defTabSz="792269" rtl="0" eaLnBrk="1" latinLnBrk="0" hangingPunct="1">
        <a:defRPr sz="15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32.png"/><Relationship Id="rId2"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29.png"/><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31.png"/><Relationship Id="rId4" Type="http://schemas.openxmlformats.org/officeDocument/2006/relationships/image" Target="../media/image28.png"/><Relationship Id="rId9" Type="http://schemas.openxmlformats.org/officeDocument/2006/relationships/customXml" Target="../ink/ink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AutoShape 12" descr="https://spliffmobile.com/download/blue-technology-4669.jpg"/>
          <p:cNvSpPr>
            <a:spLocks noChangeAspect="1" noChangeArrowheads="1"/>
          </p:cNvSpPr>
          <p:nvPr/>
        </p:nvSpPr>
        <p:spPr bwMode="auto">
          <a:xfrm>
            <a:off x="0" y="-587375"/>
            <a:ext cx="338667" cy="338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endParaRPr lang="zh-CN" altLang="en-US" sz="3556"/>
          </a:p>
        </p:txBody>
      </p:sp>
      <p:sp>
        <p:nvSpPr>
          <p:cNvPr id="5" name="TextBox 4"/>
          <p:cNvSpPr txBox="1">
            <a:spLocks noChangeArrowheads="1"/>
          </p:cNvSpPr>
          <p:nvPr/>
        </p:nvSpPr>
        <p:spPr bwMode="auto">
          <a:xfrm>
            <a:off x="1388181" y="1402293"/>
            <a:ext cx="5205236" cy="1666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9228" tIns="39613" rIns="79228" bIns="39613">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lnSpc>
                <a:spcPts val="5556"/>
              </a:lnSpc>
              <a:spcBef>
                <a:spcPct val="20000"/>
              </a:spcBef>
            </a:pPr>
            <a:r>
              <a:rPr lang="zh-CN" altLang="en-US" sz="3556" b="1" dirty="0">
                <a:latin typeface="微软雅黑" panose="020B0503020204020204" pitchFamily="34" charset="-122"/>
                <a:ea typeface="微软雅黑" panose="020B0503020204020204" pitchFamily="34" charset="-122"/>
              </a:rPr>
              <a:t>第</a:t>
            </a:r>
            <a:r>
              <a:rPr lang="en-US" altLang="zh-CN" sz="3556" b="1" dirty="0">
                <a:latin typeface="微软雅黑" panose="020B0503020204020204" pitchFamily="34" charset="-122"/>
                <a:ea typeface="微软雅黑" panose="020B0503020204020204" pitchFamily="34" charset="-122"/>
              </a:rPr>
              <a:t>11</a:t>
            </a:r>
            <a:r>
              <a:rPr lang="zh-CN" altLang="en-US" sz="3556" b="1" dirty="0">
                <a:latin typeface="微软雅黑" panose="020B0503020204020204" pitchFamily="34" charset="-122"/>
                <a:ea typeface="微软雅黑" panose="020B0503020204020204" pitchFamily="34" charset="-122"/>
              </a:rPr>
              <a:t>章</a:t>
            </a:r>
            <a:endParaRPr lang="en-US" altLang="zh-CN" sz="3556" b="1" dirty="0">
              <a:latin typeface="微软雅黑" panose="020B0503020204020204" pitchFamily="34" charset="-122"/>
              <a:ea typeface="微软雅黑" panose="020B0503020204020204" pitchFamily="34" charset="-122"/>
            </a:endParaRPr>
          </a:p>
          <a:p>
            <a:pPr eaLnBrk="1" hangingPunct="1">
              <a:lnSpc>
                <a:spcPts val="5556"/>
              </a:lnSpc>
              <a:spcBef>
                <a:spcPct val="20000"/>
              </a:spcBef>
            </a:pPr>
            <a:r>
              <a:rPr lang="zh-CN" altLang="en-US" sz="4889" b="1" dirty="0">
                <a:latin typeface="微软雅黑" panose="020B0503020204020204" pitchFamily="34" charset="-122"/>
                <a:ea typeface="微软雅黑" panose="020B0503020204020204" pitchFamily="34" charset="-122"/>
              </a:rPr>
              <a:t>数据库并发控制</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afterEffect">
                                  <p:stCondLst>
                                    <p:cond delay="0"/>
                                  </p:stCondLst>
                                  <p:iterate type="lt">
                                    <p:tmPct val="10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75" fill="hold"/>
                                        <p:tgtEl>
                                          <p:spTgt spid="5"/>
                                        </p:tgtEl>
                                        <p:attrNameLst>
                                          <p:attrName>ppt_x</p:attrName>
                                        </p:attrNameLst>
                                      </p:cBhvr>
                                      <p:tavLst>
                                        <p:tav tm="0">
                                          <p:val>
                                            <p:strVal val="#ppt_x"/>
                                          </p:val>
                                        </p:tav>
                                        <p:tav tm="100000">
                                          <p:val>
                                            <p:strVal val="#ppt_x"/>
                                          </p:val>
                                        </p:tav>
                                      </p:tavLst>
                                    </p:anim>
                                    <p:anim calcmode="lin" valueType="num">
                                      <p:cBhvr additive="base">
                                        <p:cTn id="8" dur="75"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封锁</a:t>
            </a:r>
          </a:p>
        </p:txBody>
      </p:sp>
      <p:sp>
        <p:nvSpPr>
          <p:cNvPr id="15363" name="Rectangle 3"/>
          <p:cNvSpPr>
            <a:spLocks noGrp="1" noChangeArrowheads="1"/>
          </p:cNvSpPr>
          <p:nvPr>
            <p:ph sz="quarter" idx="10"/>
          </p:nvPr>
        </p:nvSpPr>
        <p:spPr>
          <a:xfrm>
            <a:off x="687513" y="769938"/>
            <a:ext cx="9001000" cy="3546270"/>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lumMod val="95000"/>
                    <a:lumOff val="5000"/>
                  </a:schemeClr>
                </a:solidFill>
              </a:rPr>
              <a:t>三种数据不一致产生的主要原因：并发操作破坏了事务的隔离性</a:t>
            </a:r>
          </a:p>
          <a:p>
            <a:pPr marL="317497" indent="-317497" defTabSz="792269" eaLnBrk="1" hangingPunct="1">
              <a:lnSpc>
                <a:spcPct val="129000"/>
              </a:lnSpc>
              <a:spcAft>
                <a:spcPts val="520"/>
              </a:spcAft>
              <a:defRPr/>
            </a:pPr>
            <a:r>
              <a:rPr lang="zh-CN" altLang="en-US" dirty="0">
                <a:solidFill>
                  <a:schemeClr val="tx1">
                    <a:lumMod val="95000"/>
                    <a:lumOff val="5000"/>
                  </a:schemeClr>
                </a:solidFill>
              </a:rPr>
              <a:t>并发控制就是要用正确的方式调度并发操作，使一个事务的执行不受其他事务的干扰，从而避免造成数据的不一致性</a:t>
            </a:r>
            <a:r>
              <a:rPr lang="en-US" altLang="zh-CN" dirty="0">
                <a:solidFill>
                  <a:schemeClr val="tx1">
                    <a:lumMod val="95000"/>
                    <a:lumOff val="5000"/>
                  </a:schemeClr>
                </a:solidFill>
              </a:rPr>
              <a:t>,</a:t>
            </a:r>
            <a:r>
              <a:rPr lang="zh-CN" altLang="en-US" dirty="0">
                <a:solidFill>
                  <a:schemeClr val="tx1">
                    <a:lumMod val="95000"/>
                    <a:lumOff val="5000"/>
                  </a:schemeClr>
                </a:solidFill>
              </a:rPr>
              <a:t>保证事务的隔离性。</a:t>
            </a:r>
          </a:p>
          <a:p>
            <a:pPr marL="317497" indent="-317497" defTabSz="792269" eaLnBrk="1" hangingPunct="1">
              <a:lnSpc>
                <a:spcPct val="129000"/>
              </a:lnSpc>
              <a:spcAft>
                <a:spcPts val="520"/>
              </a:spcAft>
              <a:defRPr/>
            </a:pPr>
            <a:r>
              <a:rPr lang="zh-CN" altLang="en-US" dirty="0">
                <a:solidFill>
                  <a:schemeClr val="tx1">
                    <a:lumMod val="95000"/>
                    <a:lumOff val="5000"/>
                  </a:schemeClr>
                </a:solidFill>
              </a:rPr>
              <a:t>并发控制主要技术：封锁</a:t>
            </a:r>
          </a:p>
          <a:p>
            <a:pPr marL="853714" lvl="1" indent="-507995" defTabSz="792269" eaLnBrk="1" hangingPunct="1">
              <a:lnSpc>
                <a:spcPct val="129000"/>
              </a:lnSpc>
              <a:spcAft>
                <a:spcPts val="520"/>
              </a:spcAft>
              <a:buFont typeface="+mj-ea"/>
              <a:buAutoNum type="circleNumDbPlain"/>
              <a:defRPr/>
            </a:pPr>
            <a:r>
              <a:rPr lang="zh-CN" altLang="en-US" sz="1889" dirty="0">
                <a:solidFill>
                  <a:schemeClr val="tx1">
                    <a:lumMod val="50000"/>
                    <a:lumOff val="50000"/>
                  </a:schemeClr>
                </a:solidFill>
              </a:rPr>
              <a:t>什么是封锁</a:t>
            </a:r>
          </a:p>
          <a:p>
            <a:pPr marL="853714" lvl="1" indent="-507995" defTabSz="792269" eaLnBrk="1" hangingPunct="1">
              <a:lnSpc>
                <a:spcPct val="129000"/>
              </a:lnSpc>
              <a:spcAft>
                <a:spcPts val="520"/>
              </a:spcAft>
              <a:buFont typeface="+mj-ea"/>
              <a:buAutoNum type="circleNumDbPlain"/>
              <a:defRPr/>
            </a:pPr>
            <a:r>
              <a:rPr lang="zh-CN" altLang="en-US" sz="1889" dirty="0">
                <a:solidFill>
                  <a:schemeClr val="tx1">
                    <a:lumMod val="50000"/>
                    <a:lumOff val="50000"/>
                  </a:schemeClr>
                </a:solidFill>
              </a:rPr>
              <a:t>基本封锁类型</a:t>
            </a:r>
          </a:p>
          <a:p>
            <a:pPr marL="853714" lvl="1" indent="-507995" defTabSz="792269" eaLnBrk="1" hangingPunct="1">
              <a:lnSpc>
                <a:spcPct val="129000"/>
              </a:lnSpc>
              <a:spcAft>
                <a:spcPts val="520"/>
              </a:spcAft>
              <a:buFont typeface="+mj-ea"/>
              <a:buAutoNum type="circleNumDbPlain"/>
              <a:defRPr/>
            </a:pPr>
            <a:r>
              <a:rPr lang="zh-CN" altLang="en-US" sz="1889" dirty="0">
                <a:solidFill>
                  <a:schemeClr val="tx1">
                    <a:lumMod val="50000"/>
                    <a:lumOff val="50000"/>
                  </a:schemeClr>
                </a:solidFill>
              </a:rPr>
              <a:t>基本锁的相容矩阵</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什么是封锁</a:t>
            </a:r>
          </a:p>
        </p:txBody>
      </p:sp>
      <p:sp>
        <p:nvSpPr>
          <p:cNvPr id="16387" name="Rectangle 3"/>
          <p:cNvSpPr>
            <a:spLocks noGrp="1" noChangeArrowheads="1"/>
          </p:cNvSpPr>
          <p:nvPr>
            <p:ph sz="quarter" idx="10"/>
          </p:nvPr>
        </p:nvSpPr>
        <p:spPr>
          <a:xfrm>
            <a:off x="0" y="769938"/>
            <a:ext cx="9688513" cy="5517642"/>
          </a:xfrm>
          <a:ln>
            <a:prstDash val="dash"/>
            <a:miter lim="800000"/>
            <a:headEnd/>
            <a:tailEnd/>
          </a:ln>
        </p:spPr>
        <p:txBody>
          <a:bodyPr wrap="square" lIns="79228" tIns="39613" rIns="79228" bIns="39613">
            <a:spAutoFit/>
          </a:bodyPr>
          <a:lstStyle/>
          <a:p>
            <a:pPr marL="317497" indent="-317497" defTabSz="792269" eaLnBrk="1" hangingPunct="1">
              <a:lnSpc>
                <a:spcPct val="129000"/>
              </a:lnSpc>
              <a:spcAft>
                <a:spcPts val="520"/>
              </a:spcAft>
              <a:defRPr/>
            </a:pPr>
            <a:r>
              <a:rPr lang="zh-CN" altLang="en-US" sz="1600" dirty="0">
                <a:solidFill>
                  <a:schemeClr val="tx1">
                    <a:lumMod val="95000"/>
                    <a:lumOff val="5000"/>
                  </a:schemeClr>
                </a:solidFill>
              </a:rPr>
              <a:t>封锁：就是事务</a:t>
            </a:r>
            <a:r>
              <a:rPr lang="en-US" altLang="zh-CN" sz="1600" dirty="0">
                <a:solidFill>
                  <a:schemeClr val="tx1">
                    <a:lumMod val="95000"/>
                    <a:lumOff val="5000"/>
                  </a:schemeClr>
                </a:solidFill>
              </a:rPr>
              <a:t>T</a:t>
            </a:r>
            <a:r>
              <a:rPr lang="zh-CN" altLang="en-US" sz="1600" dirty="0">
                <a:solidFill>
                  <a:schemeClr val="tx1">
                    <a:lumMod val="95000"/>
                    <a:lumOff val="5000"/>
                  </a:schemeClr>
                </a:solidFill>
              </a:rPr>
              <a:t>在对某个数据对象（例如表、记录等）操作之前，先向系统发出请求，对其加锁</a:t>
            </a:r>
          </a:p>
          <a:p>
            <a:pPr marL="317497" indent="-317497" defTabSz="792269" eaLnBrk="1" hangingPunct="1">
              <a:lnSpc>
                <a:spcPct val="129000"/>
              </a:lnSpc>
              <a:spcAft>
                <a:spcPts val="520"/>
              </a:spcAft>
              <a:defRPr/>
            </a:pPr>
            <a:r>
              <a:rPr lang="zh-CN" altLang="en-US" sz="1600" dirty="0">
                <a:solidFill>
                  <a:schemeClr val="tx1">
                    <a:lumMod val="95000"/>
                    <a:lumOff val="5000"/>
                  </a:schemeClr>
                </a:solidFill>
              </a:rPr>
              <a:t>加锁后事务</a:t>
            </a:r>
            <a:r>
              <a:rPr lang="en-US" altLang="zh-CN" sz="1600" dirty="0">
                <a:solidFill>
                  <a:schemeClr val="tx1">
                    <a:lumMod val="95000"/>
                    <a:lumOff val="5000"/>
                  </a:schemeClr>
                </a:solidFill>
              </a:rPr>
              <a:t>T</a:t>
            </a:r>
            <a:r>
              <a:rPr lang="zh-CN" altLang="en-US" sz="1600" dirty="0">
                <a:solidFill>
                  <a:schemeClr val="tx1">
                    <a:lumMod val="95000"/>
                    <a:lumOff val="5000"/>
                  </a:schemeClr>
                </a:solidFill>
              </a:rPr>
              <a:t>就对该数据对象有了一定的控制，在事务</a:t>
            </a:r>
            <a:r>
              <a:rPr lang="en-US" altLang="zh-CN" sz="1600" dirty="0">
                <a:solidFill>
                  <a:schemeClr val="tx1">
                    <a:lumMod val="95000"/>
                    <a:lumOff val="5000"/>
                  </a:schemeClr>
                </a:solidFill>
              </a:rPr>
              <a:t>T</a:t>
            </a:r>
            <a:r>
              <a:rPr lang="zh-CN" altLang="en-US" sz="1600" dirty="0">
                <a:solidFill>
                  <a:schemeClr val="tx1">
                    <a:lumMod val="95000"/>
                    <a:lumOff val="5000"/>
                  </a:schemeClr>
                </a:solidFill>
              </a:rPr>
              <a:t>释放它的锁之前，其它的事务不能更新此数据对象</a:t>
            </a:r>
          </a:p>
          <a:p>
            <a:pPr marL="317497" indent="-317497" defTabSz="792269" eaLnBrk="1" hangingPunct="1">
              <a:lnSpc>
                <a:spcPct val="129000"/>
              </a:lnSpc>
              <a:spcAft>
                <a:spcPts val="520"/>
              </a:spcAft>
              <a:defRPr/>
            </a:pPr>
            <a:r>
              <a:rPr lang="zh-CN" altLang="en-US" sz="1600" dirty="0">
                <a:solidFill>
                  <a:schemeClr val="tx1">
                    <a:lumMod val="95000"/>
                    <a:lumOff val="5000"/>
                  </a:schemeClr>
                </a:solidFill>
              </a:rPr>
              <a:t>封锁是实现并发控制的一个非常重要的技术</a:t>
            </a:r>
            <a:endParaRPr lang="en-US" altLang="zh-CN" sz="1600" dirty="0">
              <a:solidFill>
                <a:schemeClr val="tx1">
                  <a:lumMod val="95000"/>
                  <a:lumOff val="5000"/>
                </a:schemeClr>
              </a:solidFill>
            </a:endParaRPr>
          </a:p>
          <a:p>
            <a:pPr marL="317497" indent="-317497" defTabSz="792269" eaLnBrk="1" hangingPunct="1">
              <a:lnSpc>
                <a:spcPct val="129000"/>
              </a:lnSpc>
              <a:spcAft>
                <a:spcPts val="520"/>
              </a:spcAft>
              <a:defRPr/>
            </a:pPr>
            <a:r>
              <a:rPr lang="zh-CN" altLang="en-US" sz="1600" dirty="0"/>
              <a:t>基本封锁类型</a:t>
            </a:r>
          </a:p>
          <a:p>
            <a:pPr lvl="1" eaLnBrk="1" hangingPunct="1">
              <a:defRPr/>
            </a:pPr>
            <a:r>
              <a:rPr lang="zh-CN" altLang="en-US" sz="1600" dirty="0"/>
              <a:t>排它锁（</a:t>
            </a:r>
            <a:r>
              <a:rPr lang="en-US" altLang="zh-CN" sz="1600" dirty="0" err="1"/>
              <a:t>eXclusive</a:t>
            </a:r>
            <a:r>
              <a:rPr lang="en-US" altLang="zh-CN" sz="1600" dirty="0"/>
              <a:t> lock</a:t>
            </a:r>
            <a:r>
              <a:rPr lang="zh-CN" altLang="en-US" sz="1600" dirty="0"/>
              <a:t>，简记为</a:t>
            </a:r>
            <a:r>
              <a:rPr lang="en-US" altLang="zh-CN" sz="1600" dirty="0"/>
              <a:t>X</a:t>
            </a:r>
            <a:r>
              <a:rPr lang="zh-CN" altLang="en-US" sz="1600" dirty="0"/>
              <a:t>锁）</a:t>
            </a:r>
          </a:p>
          <a:p>
            <a:pPr lvl="1" eaLnBrk="1" hangingPunct="1">
              <a:defRPr/>
            </a:pPr>
            <a:r>
              <a:rPr lang="zh-CN" altLang="en-US" sz="1600" dirty="0"/>
              <a:t>共享锁（</a:t>
            </a:r>
            <a:r>
              <a:rPr lang="en-US" altLang="zh-CN" sz="1600" dirty="0"/>
              <a:t>Share lock</a:t>
            </a:r>
            <a:r>
              <a:rPr lang="zh-CN" altLang="en-US" sz="1600" dirty="0"/>
              <a:t>，简记为</a:t>
            </a:r>
            <a:r>
              <a:rPr lang="en-US" altLang="zh-CN" sz="1600" dirty="0"/>
              <a:t>S</a:t>
            </a:r>
            <a:r>
              <a:rPr lang="zh-CN" altLang="en-US" sz="1600" dirty="0"/>
              <a:t>锁）</a:t>
            </a:r>
            <a:endParaRPr lang="en-US" altLang="zh-CN" sz="1600" dirty="0"/>
          </a:p>
          <a:p>
            <a:pPr marL="317497" indent="-317497" defTabSz="792269" eaLnBrk="1" hangingPunct="1">
              <a:lnSpc>
                <a:spcPct val="129000"/>
              </a:lnSpc>
              <a:spcAft>
                <a:spcPts val="520"/>
              </a:spcAft>
              <a:defRPr/>
            </a:pPr>
            <a:r>
              <a:rPr lang="zh-CN" altLang="en-US" sz="1600" dirty="0">
                <a:highlight>
                  <a:srgbClr val="FFFF00"/>
                </a:highlight>
              </a:rPr>
              <a:t>排它锁又称为写锁（</a:t>
            </a:r>
            <a:r>
              <a:rPr lang="en-US" altLang="zh-CN" sz="1600" dirty="0">
                <a:highlight>
                  <a:srgbClr val="FFFF00"/>
                </a:highlight>
              </a:rPr>
              <a:t>X</a:t>
            </a:r>
            <a:r>
              <a:rPr lang="zh-CN" altLang="en-US" sz="1600" dirty="0">
                <a:highlight>
                  <a:srgbClr val="FFFF00"/>
                </a:highlight>
              </a:rPr>
              <a:t>锁）</a:t>
            </a:r>
          </a:p>
          <a:p>
            <a:pPr lvl="1" eaLnBrk="1" hangingPunct="1">
              <a:defRPr/>
            </a:pPr>
            <a:r>
              <a:rPr lang="zh-CN" altLang="en-US" sz="1600" dirty="0"/>
              <a:t>若事务</a:t>
            </a:r>
            <a:r>
              <a:rPr lang="en-US" altLang="zh-CN" sz="1600" dirty="0"/>
              <a:t>T</a:t>
            </a:r>
            <a:r>
              <a:rPr lang="zh-CN" altLang="en-US" sz="1600" dirty="0"/>
              <a:t>对数据对象</a:t>
            </a:r>
            <a:r>
              <a:rPr lang="en-US" altLang="zh-CN" sz="1600" dirty="0"/>
              <a:t>A</a:t>
            </a:r>
            <a:r>
              <a:rPr lang="zh-CN" altLang="en-US" sz="1600" dirty="0"/>
              <a:t>加上</a:t>
            </a:r>
            <a:r>
              <a:rPr lang="en-US" altLang="zh-CN" sz="1600" dirty="0"/>
              <a:t>X</a:t>
            </a:r>
            <a:r>
              <a:rPr lang="zh-CN" altLang="en-US" sz="1600" dirty="0"/>
              <a:t>锁，则只允许</a:t>
            </a:r>
            <a:r>
              <a:rPr lang="en-US" altLang="zh-CN" sz="1600" dirty="0"/>
              <a:t>T</a:t>
            </a:r>
            <a:r>
              <a:rPr lang="zh-CN" altLang="en-US" sz="1600" dirty="0"/>
              <a:t>读取和修改</a:t>
            </a:r>
            <a:r>
              <a:rPr lang="en-US" altLang="zh-CN" sz="1600" dirty="0"/>
              <a:t>A</a:t>
            </a:r>
            <a:r>
              <a:rPr lang="zh-CN" altLang="en-US" sz="1600" dirty="0"/>
              <a:t>，其它任何事务都不能再对</a:t>
            </a:r>
            <a:r>
              <a:rPr lang="en-US" altLang="zh-CN" sz="1600" dirty="0"/>
              <a:t>A</a:t>
            </a:r>
            <a:r>
              <a:rPr lang="zh-CN" altLang="en-US" sz="1600" dirty="0"/>
              <a:t>加任何类型的锁，直到</a:t>
            </a:r>
            <a:r>
              <a:rPr lang="en-US" altLang="zh-CN" sz="1600" dirty="0"/>
              <a:t>T</a:t>
            </a:r>
            <a:r>
              <a:rPr lang="zh-CN" altLang="en-US" sz="1600" dirty="0"/>
              <a:t>释放</a:t>
            </a:r>
            <a:r>
              <a:rPr lang="en-US" altLang="zh-CN" sz="1600" dirty="0"/>
              <a:t>A</a:t>
            </a:r>
            <a:r>
              <a:rPr lang="zh-CN" altLang="en-US" sz="1600" dirty="0"/>
              <a:t>上的锁</a:t>
            </a:r>
          </a:p>
          <a:p>
            <a:pPr marL="317497" indent="-317497" defTabSz="792269" eaLnBrk="1" hangingPunct="1">
              <a:lnSpc>
                <a:spcPct val="129000"/>
              </a:lnSpc>
              <a:spcAft>
                <a:spcPts val="520"/>
              </a:spcAft>
              <a:defRPr/>
            </a:pPr>
            <a:r>
              <a:rPr lang="zh-CN" altLang="en-US" sz="1600" dirty="0">
                <a:highlight>
                  <a:srgbClr val="FFFF00"/>
                </a:highlight>
              </a:rPr>
              <a:t>共享锁又称为读锁（</a:t>
            </a:r>
            <a:r>
              <a:rPr lang="en-US" altLang="zh-CN" sz="1600" dirty="0">
                <a:highlight>
                  <a:srgbClr val="FFFF00"/>
                </a:highlight>
              </a:rPr>
              <a:t>S</a:t>
            </a:r>
            <a:r>
              <a:rPr lang="zh-CN" altLang="en-US" sz="1600" dirty="0">
                <a:highlight>
                  <a:srgbClr val="FFFF00"/>
                </a:highlight>
              </a:rPr>
              <a:t>锁）</a:t>
            </a:r>
          </a:p>
          <a:p>
            <a:pPr lvl="1" eaLnBrk="1" hangingPunct="1">
              <a:defRPr/>
            </a:pPr>
            <a:r>
              <a:rPr lang="zh-CN" altLang="en-US" sz="1600" dirty="0"/>
              <a:t>若事务</a:t>
            </a:r>
            <a:r>
              <a:rPr lang="en-US" altLang="zh-CN" sz="1600" dirty="0"/>
              <a:t>T</a:t>
            </a:r>
            <a:r>
              <a:rPr lang="zh-CN" altLang="en-US" sz="1600" dirty="0"/>
              <a:t>对数据对象</a:t>
            </a:r>
            <a:r>
              <a:rPr lang="en-US" altLang="zh-CN" sz="1600" dirty="0"/>
              <a:t>A</a:t>
            </a:r>
            <a:r>
              <a:rPr lang="zh-CN" altLang="en-US" sz="1600" dirty="0"/>
              <a:t>加上</a:t>
            </a:r>
            <a:r>
              <a:rPr lang="en-US" altLang="zh-CN" sz="1600" dirty="0"/>
              <a:t>S</a:t>
            </a:r>
            <a:r>
              <a:rPr lang="zh-CN" altLang="en-US" sz="1600" dirty="0"/>
              <a:t>锁，则其它事务</a:t>
            </a:r>
            <a:r>
              <a:rPr lang="zh-CN" altLang="en-US" sz="1600" dirty="0">
                <a:solidFill>
                  <a:srgbClr val="FF0000"/>
                </a:solidFill>
              </a:rPr>
              <a:t>只能再对</a:t>
            </a:r>
            <a:r>
              <a:rPr lang="en-US" altLang="zh-CN" sz="1600" dirty="0">
                <a:solidFill>
                  <a:srgbClr val="FF0000"/>
                </a:solidFill>
              </a:rPr>
              <a:t>A</a:t>
            </a:r>
            <a:r>
              <a:rPr lang="zh-CN" altLang="en-US" sz="1600" dirty="0">
                <a:solidFill>
                  <a:srgbClr val="FF0000"/>
                </a:solidFill>
              </a:rPr>
              <a:t>加</a:t>
            </a:r>
            <a:r>
              <a:rPr lang="en-US" altLang="zh-CN" sz="1600" dirty="0">
                <a:solidFill>
                  <a:srgbClr val="FF0000"/>
                </a:solidFill>
              </a:rPr>
              <a:t>S</a:t>
            </a:r>
            <a:r>
              <a:rPr lang="zh-CN" altLang="en-US" sz="1600" dirty="0">
                <a:solidFill>
                  <a:srgbClr val="FF0000"/>
                </a:solidFill>
              </a:rPr>
              <a:t>锁</a:t>
            </a:r>
            <a:r>
              <a:rPr lang="zh-CN" altLang="en-US" sz="1600" dirty="0"/>
              <a:t>，而不能加</a:t>
            </a:r>
            <a:r>
              <a:rPr lang="en-US" altLang="zh-CN" sz="1600" dirty="0"/>
              <a:t>X</a:t>
            </a:r>
            <a:r>
              <a:rPr lang="zh-CN" altLang="en-US" sz="1600" dirty="0"/>
              <a:t>锁，直到</a:t>
            </a:r>
            <a:r>
              <a:rPr lang="en-US" altLang="zh-CN" sz="1600" dirty="0"/>
              <a:t>T</a:t>
            </a:r>
            <a:r>
              <a:rPr lang="zh-CN" altLang="en-US" sz="1600" dirty="0"/>
              <a:t>释放</a:t>
            </a:r>
            <a:r>
              <a:rPr lang="en-US" altLang="zh-CN" sz="1600" dirty="0"/>
              <a:t>A</a:t>
            </a:r>
            <a:r>
              <a:rPr lang="zh-CN" altLang="en-US" sz="1600" dirty="0"/>
              <a:t>上的</a:t>
            </a:r>
            <a:r>
              <a:rPr lang="en-US" altLang="zh-CN" sz="1600" dirty="0"/>
              <a:t>S</a:t>
            </a:r>
            <a:r>
              <a:rPr lang="zh-CN" altLang="en-US" sz="1600" dirty="0"/>
              <a:t>锁</a:t>
            </a:r>
          </a:p>
          <a:p>
            <a:pPr lvl="1" eaLnBrk="1" hangingPunct="1">
              <a:defRPr/>
            </a:pPr>
            <a:endParaRPr lang="zh-CN" altLang="en-US" sz="1600" dirty="0"/>
          </a:p>
          <a:p>
            <a:pPr marL="317497" indent="-317497" defTabSz="792269" eaLnBrk="1" hangingPunct="1">
              <a:lnSpc>
                <a:spcPct val="129000"/>
              </a:lnSpc>
              <a:spcAft>
                <a:spcPts val="520"/>
              </a:spcAft>
              <a:defRPr/>
            </a:pPr>
            <a:endParaRPr lang="zh-CN" altLang="en-US" sz="1600" dirty="0">
              <a:solidFill>
                <a:schemeClr val="tx1">
                  <a:lumMod val="95000"/>
                  <a:lumOff val="5000"/>
                </a:schemeClr>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锁的相容矩阵</a:t>
            </a:r>
          </a:p>
        </p:txBody>
      </p:sp>
      <p:pic>
        <p:nvPicPr>
          <p:cNvPr id="3" name="图片 2">
            <a:extLst>
              <a:ext uri="{FF2B5EF4-FFF2-40B4-BE49-F238E27FC236}">
                <a16:creationId xmlns:a16="http://schemas.microsoft.com/office/drawing/2014/main" id="{B238CCB9-3A22-4E86-A0E6-4BDC4722AD4B}"/>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2905072" y="1057300"/>
            <a:ext cx="4349855" cy="410436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封锁协议</a:t>
            </a:r>
          </a:p>
        </p:txBody>
      </p:sp>
      <p:sp>
        <p:nvSpPr>
          <p:cNvPr id="20483" name="Rectangle 3"/>
          <p:cNvSpPr>
            <a:spLocks noGrp="1" noChangeArrowheads="1"/>
          </p:cNvSpPr>
          <p:nvPr>
            <p:ph sz="quarter" idx="10"/>
          </p:nvPr>
        </p:nvSpPr>
        <p:spPr>
          <a:xfrm>
            <a:off x="687513" y="769938"/>
            <a:ext cx="9001000" cy="3262922"/>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t>在运用</a:t>
            </a:r>
            <a:r>
              <a:rPr lang="en-US" altLang="zh-CN" dirty="0"/>
              <a:t>X</a:t>
            </a:r>
            <a:r>
              <a:rPr lang="zh-CN" altLang="en-US" dirty="0"/>
              <a:t>锁和</a:t>
            </a:r>
            <a:r>
              <a:rPr lang="en-US" altLang="zh-CN" dirty="0"/>
              <a:t>S</a:t>
            </a:r>
            <a:r>
              <a:rPr lang="zh-CN" altLang="en-US" dirty="0"/>
              <a:t>锁对数据对象加锁时，需要约定一些规则：封锁协议（</a:t>
            </a:r>
            <a:r>
              <a:rPr lang="en-US" altLang="zh-CN" dirty="0"/>
              <a:t>Locking Protocol</a:t>
            </a:r>
            <a:r>
              <a:rPr lang="zh-CN" altLang="en-US" dirty="0"/>
              <a:t>） </a:t>
            </a:r>
          </a:p>
          <a:p>
            <a:pPr marL="776103" lvl="1" indent="-380996" eaLnBrk="1" hangingPunct="1">
              <a:buFont typeface="+mj-ea"/>
              <a:buAutoNum type="circleNumDbPlain"/>
              <a:defRPr/>
            </a:pPr>
            <a:r>
              <a:rPr lang="zh-CN" altLang="en-US" b="1" dirty="0">
                <a:solidFill>
                  <a:srgbClr val="FF0000"/>
                </a:solidFill>
              </a:rPr>
              <a:t>何时申请</a:t>
            </a:r>
            <a:r>
              <a:rPr lang="en-US" altLang="zh-CN" b="1" dirty="0">
                <a:solidFill>
                  <a:srgbClr val="FF0000"/>
                </a:solidFill>
              </a:rPr>
              <a:t>X</a:t>
            </a:r>
            <a:r>
              <a:rPr lang="zh-CN" altLang="en-US" b="1" dirty="0">
                <a:solidFill>
                  <a:srgbClr val="FF0000"/>
                </a:solidFill>
              </a:rPr>
              <a:t>锁或</a:t>
            </a:r>
            <a:r>
              <a:rPr lang="en-US" altLang="zh-CN" b="1" dirty="0">
                <a:solidFill>
                  <a:srgbClr val="FF0000"/>
                </a:solidFill>
              </a:rPr>
              <a:t>S</a:t>
            </a:r>
            <a:r>
              <a:rPr lang="zh-CN" altLang="en-US" b="1" dirty="0">
                <a:solidFill>
                  <a:srgbClr val="FF0000"/>
                </a:solidFill>
              </a:rPr>
              <a:t>锁</a:t>
            </a:r>
          </a:p>
          <a:p>
            <a:pPr marL="776103" lvl="1" indent="-380996" eaLnBrk="1" hangingPunct="1">
              <a:buFont typeface="+mj-ea"/>
              <a:buAutoNum type="circleNumDbPlain"/>
              <a:defRPr/>
            </a:pPr>
            <a:r>
              <a:rPr lang="zh-CN" altLang="en-US" b="1" dirty="0">
                <a:solidFill>
                  <a:srgbClr val="FF0000"/>
                </a:solidFill>
              </a:rPr>
              <a:t>持锁时间、何时释放</a:t>
            </a:r>
          </a:p>
          <a:p>
            <a:pPr marL="317497" indent="-317497" defTabSz="792269" eaLnBrk="1" hangingPunct="1">
              <a:lnSpc>
                <a:spcPct val="129000"/>
              </a:lnSpc>
              <a:spcAft>
                <a:spcPts val="520"/>
              </a:spcAft>
              <a:defRPr/>
            </a:pPr>
            <a:r>
              <a:rPr lang="zh-CN" altLang="en-US" dirty="0"/>
              <a:t>不同的封锁协议，在不同的程度上为并发操作的正确调度提供一定的保证</a:t>
            </a:r>
          </a:p>
          <a:p>
            <a:pPr marL="317497" indent="-317497" defTabSz="792269" eaLnBrk="1" hangingPunct="1">
              <a:lnSpc>
                <a:spcPct val="129000"/>
              </a:lnSpc>
              <a:spcAft>
                <a:spcPts val="520"/>
              </a:spcAft>
              <a:defRPr/>
            </a:pPr>
            <a:r>
              <a:rPr lang="zh-CN" altLang="en-US" dirty="0"/>
              <a:t>常用的封锁协议：三级封锁协议</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1</a:t>
            </a:r>
            <a:r>
              <a:t>级封锁协议</a:t>
            </a:r>
          </a:p>
        </p:txBody>
      </p:sp>
      <p:sp>
        <p:nvSpPr>
          <p:cNvPr id="21507" name="Rectangle 3"/>
          <p:cNvSpPr>
            <a:spLocks noGrp="1" noChangeArrowheads="1"/>
          </p:cNvSpPr>
          <p:nvPr>
            <p:ph sz="quarter" idx="10"/>
          </p:nvPr>
        </p:nvSpPr>
        <p:spPr>
          <a:xfrm>
            <a:off x="687513" y="769938"/>
            <a:ext cx="9001000" cy="2750282"/>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b="1" dirty="0"/>
              <a:t>事务</a:t>
            </a:r>
            <a:r>
              <a:rPr lang="en-US" altLang="zh-CN" b="1" dirty="0"/>
              <a:t>T</a:t>
            </a:r>
            <a:r>
              <a:rPr lang="zh-CN" altLang="en-US" b="1" dirty="0"/>
              <a:t>在</a:t>
            </a:r>
            <a:r>
              <a:rPr lang="zh-CN" altLang="en-US" b="1" dirty="0">
                <a:highlight>
                  <a:srgbClr val="FFFF00"/>
                </a:highlight>
              </a:rPr>
              <a:t>修改</a:t>
            </a:r>
            <a:r>
              <a:rPr lang="zh-CN" altLang="en-US" b="1" dirty="0"/>
              <a:t>数据</a:t>
            </a:r>
            <a:r>
              <a:rPr lang="en-US" altLang="zh-CN" b="1" dirty="0"/>
              <a:t>R</a:t>
            </a:r>
            <a:r>
              <a:rPr lang="zh-CN" altLang="en-US" b="1" dirty="0"/>
              <a:t>之前必须先对其加</a:t>
            </a:r>
            <a:r>
              <a:rPr lang="en-US" altLang="zh-CN" b="1" dirty="0">
                <a:highlight>
                  <a:srgbClr val="FFFF00"/>
                </a:highlight>
              </a:rPr>
              <a:t>X</a:t>
            </a:r>
            <a:r>
              <a:rPr lang="zh-CN" altLang="en-US" b="1" dirty="0">
                <a:highlight>
                  <a:srgbClr val="FFFF00"/>
                </a:highlight>
              </a:rPr>
              <a:t>锁</a:t>
            </a:r>
            <a:r>
              <a:rPr lang="zh-CN" altLang="en-US" b="1" dirty="0"/>
              <a:t>，直到</a:t>
            </a:r>
            <a:r>
              <a:rPr lang="zh-CN" altLang="en-US" b="1" dirty="0">
                <a:highlight>
                  <a:srgbClr val="FFFF00"/>
                </a:highlight>
              </a:rPr>
              <a:t>事务结束才释放</a:t>
            </a:r>
          </a:p>
          <a:p>
            <a:pPr lvl="2" eaLnBrk="1" hangingPunct="1">
              <a:defRPr/>
            </a:pPr>
            <a:r>
              <a:rPr lang="zh-CN" altLang="en-US" dirty="0"/>
              <a:t>正常结束（</a:t>
            </a:r>
            <a:r>
              <a:rPr lang="en-US" altLang="zh-CN" dirty="0"/>
              <a:t>COMMIT</a:t>
            </a:r>
            <a:r>
              <a:rPr lang="zh-CN" altLang="en-US" dirty="0"/>
              <a:t>）</a:t>
            </a:r>
          </a:p>
          <a:p>
            <a:pPr lvl="2" eaLnBrk="1" hangingPunct="1">
              <a:defRPr/>
            </a:pPr>
            <a:r>
              <a:rPr lang="zh-CN" altLang="en-US" dirty="0"/>
              <a:t>非正常结束（</a:t>
            </a:r>
            <a:r>
              <a:rPr lang="en-US" altLang="zh-CN" dirty="0"/>
              <a:t>ROLLBACK</a:t>
            </a:r>
            <a:r>
              <a:rPr lang="zh-CN" altLang="en-US" dirty="0"/>
              <a:t>）</a:t>
            </a:r>
          </a:p>
          <a:p>
            <a:pPr marL="317497" indent="-317497" defTabSz="792269" eaLnBrk="1" hangingPunct="1">
              <a:lnSpc>
                <a:spcPct val="129000"/>
              </a:lnSpc>
              <a:spcAft>
                <a:spcPts val="520"/>
              </a:spcAft>
              <a:defRPr/>
            </a:pPr>
            <a:r>
              <a:rPr lang="en-US" altLang="zh-CN" dirty="0"/>
              <a:t>1</a:t>
            </a:r>
            <a:r>
              <a:rPr lang="zh-CN" altLang="en-US" dirty="0"/>
              <a:t>级封锁协议可</a:t>
            </a:r>
            <a:r>
              <a:rPr lang="zh-CN" altLang="en-US" dirty="0">
                <a:highlight>
                  <a:srgbClr val="FFFF00"/>
                </a:highlight>
              </a:rPr>
              <a:t>防止丢失修改</a:t>
            </a:r>
          </a:p>
          <a:p>
            <a:pPr marL="317497" indent="-317497" defTabSz="792269" eaLnBrk="1" hangingPunct="1">
              <a:lnSpc>
                <a:spcPct val="129000"/>
              </a:lnSpc>
              <a:spcAft>
                <a:spcPts val="520"/>
              </a:spcAft>
              <a:defRPr/>
            </a:pPr>
            <a:r>
              <a:rPr lang="zh-CN" altLang="en-US" dirty="0"/>
              <a:t>在</a:t>
            </a:r>
            <a:r>
              <a:rPr lang="en-US" altLang="zh-CN" dirty="0"/>
              <a:t>1</a:t>
            </a:r>
            <a:r>
              <a:rPr lang="zh-CN" altLang="en-US" dirty="0"/>
              <a:t>级封锁协议中，如果是读数据，不需要加锁的，所以它</a:t>
            </a:r>
            <a:r>
              <a:rPr lang="zh-CN" altLang="en-US" dirty="0">
                <a:highlight>
                  <a:srgbClr val="FFFF00"/>
                </a:highlight>
              </a:rPr>
              <a:t>不能保证可重复读和不读“脏”数据。</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1</a:t>
            </a:r>
            <a:r>
              <a:t>级封锁协议</a:t>
            </a:r>
          </a:p>
        </p:txBody>
      </p:sp>
      <p:graphicFrame>
        <p:nvGraphicFramePr>
          <p:cNvPr id="363546" name="Group 26"/>
          <p:cNvGraphicFramePr>
            <a:graphicFrameLocks noGrp="1"/>
          </p:cNvGraphicFramePr>
          <p:nvPr>
            <p:extLst>
              <p:ext uri="{D42A27DB-BD31-4B8C-83A1-F6EECF244321}">
                <p14:modId xmlns:p14="http://schemas.microsoft.com/office/powerpoint/2010/main" val="2975512220"/>
              </p:ext>
            </p:extLst>
          </p:nvPr>
        </p:nvGraphicFramePr>
        <p:xfrm>
          <a:off x="510394" y="763280"/>
          <a:ext cx="3090333" cy="4857750"/>
        </p:xfrm>
        <a:graphic>
          <a:graphicData uri="http://schemas.openxmlformats.org/drawingml/2006/table">
            <a:tbl>
              <a:tblPr>
                <a:tableStyleId>{E8B1032C-EA38-4F05-BA0D-38AFFFC7BED3}</a:tableStyleId>
              </a:tblPr>
              <a:tblGrid>
                <a:gridCol w="1569961">
                  <a:extLst>
                    <a:ext uri="{9D8B030D-6E8A-4147-A177-3AD203B41FA5}">
                      <a16:colId xmlns:a16="http://schemas.microsoft.com/office/drawing/2014/main" val="20000"/>
                    </a:ext>
                  </a:extLst>
                </a:gridCol>
                <a:gridCol w="1520372">
                  <a:extLst>
                    <a:ext uri="{9D8B030D-6E8A-4147-A177-3AD203B41FA5}">
                      <a16:colId xmlns:a16="http://schemas.microsoft.com/office/drawing/2014/main" val="20001"/>
                    </a:ext>
                  </a:extLst>
                </a:gridCol>
              </a:tblGrid>
              <a:tr h="391451">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7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T</a:t>
                      </a:r>
                      <a:r>
                        <a:rPr kumimoji="0" lang="en-US" altLang="zh-CN" sz="1700" b="1" u="none" strike="noStrike" cap="none" normalizeH="0" baseline="-25000">
                          <a:ln>
                            <a:noFill/>
                          </a:ln>
                          <a:solidFill>
                            <a:schemeClr val="bg1">
                              <a:lumMod val="50000"/>
                            </a:schemeClr>
                          </a:solidFill>
                          <a:effectLst/>
                          <a:latin typeface="微软雅黑" panose="020B0503020204020204" pitchFamily="34" charset="-122"/>
                          <a:ea typeface="微软雅黑" panose="020B0503020204020204" pitchFamily="34" charset="-122"/>
                        </a:rPr>
                        <a:t>1</a:t>
                      </a:r>
                      <a:endParaRPr kumimoji="0" lang="en-US" altLang="zh-CN" sz="1700" b="1" i="0" u="none" strike="noStrike" cap="none" normalizeH="0" baseline="-2500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13" marR="100013" marT="43326" marB="43326"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7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T</a:t>
                      </a:r>
                      <a:r>
                        <a:rPr kumimoji="0" lang="en-US" altLang="zh-CN" sz="1700" b="1" u="none" strike="noStrike" cap="none" normalizeH="0" baseline="-25000">
                          <a:ln>
                            <a:noFill/>
                          </a:ln>
                          <a:solidFill>
                            <a:schemeClr val="bg1">
                              <a:lumMod val="50000"/>
                            </a:schemeClr>
                          </a:solidFill>
                          <a:effectLst/>
                          <a:latin typeface="微软雅黑" panose="020B0503020204020204" pitchFamily="34" charset="-122"/>
                          <a:ea typeface="微软雅黑" panose="020B0503020204020204" pitchFamily="34" charset="-122"/>
                        </a:rPr>
                        <a:t>2</a:t>
                      </a:r>
                      <a:endParaRPr kumimoji="0" lang="en-US" altLang="zh-CN" sz="1700" b="1" i="0" u="none" strike="noStrike" cap="none" normalizeH="0" baseline="-2500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13" marR="100013" marT="43326" marB="43326" horzOverflow="overflow"/>
                </a:tc>
                <a:extLst>
                  <a:ext uri="{0D108BD9-81ED-4DB2-BD59-A6C34878D82A}">
                    <a16:rowId xmlns:a16="http://schemas.microsoft.com/office/drawing/2014/main" val="10000"/>
                  </a:ext>
                </a:extLst>
              </a:tr>
              <a:tr h="4466299">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①  Xlock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r>
                        <a:rPr kumimoji="0" lang="zh-CN" altLang="en-US"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获得</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②  读</a:t>
                      </a: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A=16</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③A←A-1</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r>
                        <a:rPr kumimoji="0" lang="zh-CN" altLang="en-US"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写回</a:t>
                      </a: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A=15</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Commit</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Unlock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④</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⑤</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endParaRPr kumimoji="0" lang="en-US" altLang="zh-CN" sz="1400" b="1" i="0" u="none" strike="noStrike"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13" marR="100013" marT="43326" marB="43326" horzOverflow="overflow"/>
                </a:tc>
                <a:tc>
                  <a:txBody>
                    <a:bodyPr/>
                    <a:lstStyle/>
                    <a:p>
                      <a:pPr marL="0" marR="0" lvl="0" indent="0" algn="l"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err="1">
                          <a:ln>
                            <a:noFill/>
                          </a:ln>
                          <a:solidFill>
                            <a:schemeClr val="bg1">
                              <a:lumMod val="50000"/>
                            </a:schemeClr>
                          </a:solidFill>
                          <a:effectLst/>
                          <a:latin typeface="微软雅黑" panose="020B0503020204020204" pitchFamily="34" charset="-122"/>
                          <a:ea typeface="微软雅黑" panose="020B0503020204020204" pitchFamily="34" charset="-122"/>
                        </a:rPr>
                        <a:t>Xlock</a:t>
                      </a: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获得</a:t>
                      </a:r>
                      <a:r>
                        <a:rPr kumimoji="0" lang="en-US" altLang="zh-CN" sz="1400" b="1" u="none" strike="noStrike" cap="none" normalizeH="0" baseline="0" dirty="0" err="1">
                          <a:ln>
                            <a:noFill/>
                          </a:ln>
                          <a:solidFill>
                            <a:schemeClr val="bg1">
                              <a:lumMod val="50000"/>
                            </a:schemeClr>
                          </a:solidFill>
                          <a:effectLst/>
                          <a:latin typeface="微软雅黑" panose="020B0503020204020204" pitchFamily="34" charset="-122"/>
                          <a:ea typeface="微软雅黑" panose="020B0503020204020204" pitchFamily="34" charset="-122"/>
                        </a:rPr>
                        <a:t>Xlock</a:t>
                      </a: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读</a:t>
                      </a: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A=15</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A←A-1</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写回</a:t>
                      </a: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A=14</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Commit</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b="1"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rPr>
                        <a:t>Unlock A </a:t>
                      </a:r>
                      <a:endParaRPr kumimoji="0" lang="en-US" altLang="zh-CN" sz="1400" b="1" i="0" u="none" strike="noStrike"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13" marR="100013" marT="43326" marB="43326" horzOverflow="overflow"/>
                </a:tc>
                <a:extLst>
                  <a:ext uri="{0D108BD9-81ED-4DB2-BD59-A6C34878D82A}">
                    <a16:rowId xmlns:a16="http://schemas.microsoft.com/office/drawing/2014/main" val="10001"/>
                  </a:ext>
                </a:extLst>
              </a:tr>
            </a:tbl>
          </a:graphicData>
        </a:graphic>
      </p:graphicFrame>
      <p:sp>
        <p:nvSpPr>
          <p:cNvPr id="26638" name="Rectangle 14"/>
          <p:cNvSpPr>
            <a:spLocks noChangeArrowheads="1"/>
          </p:cNvSpPr>
          <p:nvPr/>
        </p:nvSpPr>
        <p:spPr bwMode="auto">
          <a:xfrm>
            <a:off x="5772074" y="1797403"/>
            <a:ext cx="2335896"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zh-CN" altLang="en-US" sz="2667" b="1">
                <a:solidFill>
                  <a:srgbClr val="FF0000"/>
                </a:solidFill>
                <a:latin typeface="微软雅黑" panose="020B0503020204020204" pitchFamily="34" charset="-122"/>
                <a:ea typeface="微软雅黑" panose="020B0503020204020204" pitchFamily="34" charset="-122"/>
              </a:rPr>
              <a:t>没有丢失修改 </a:t>
            </a:r>
          </a:p>
        </p:txBody>
      </p:sp>
      <p:pic>
        <p:nvPicPr>
          <p:cNvPr id="26639" name="Picture 18" descr="http://images.cnblogs.com/cnblogs_com/lxconan/201110/20111020003836770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3856" y="2455333"/>
            <a:ext cx="6328833" cy="293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椭圆 8"/>
          <p:cNvSpPr/>
          <p:nvPr/>
        </p:nvSpPr>
        <p:spPr>
          <a:xfrm>
            <a:off x="5880806" y="3889376"/>
            <a:ext cx="239889" cy="257528"/>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r>
              <a:rPr lang="en-US" altLang="zh-CN" sz="1556"/>
              <a:t>x</a:t>
            </a:r>
            <a:endParaRPr lang="zh-CN" altLang="en-US" sz="1556"/>
          </a:p>
        </p:txBody>
      </p:sp>
      <p:pic>
        <p:nvPicPr>
          <p:cNvPr id="26641"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931" y="2819731"/>
            <a:ext cx="2095500" cy="6138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pic>
        <p:nvPicPr>
          <p:cNvPr id="26642"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8460" y="3307292"/>
            <a:ext cx="2169583" cy="6138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pic>
        <p:nvPicPr>
          <p:cNvPr id="26643"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2299" y="3822161"/>
            <a:ext cx="2181931" cy="7126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pic>
        <p:nvPicPr>
          <p:cNvPr id="26644"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0984" y="2888368"/>
            <a:ext cx="2061986" cy="15980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sp>
        <p:nvSpPr>
          <p:cNvPr id="2" name="椭圆 1"/>
          <p:cNvSpPr/>
          <p:nvPr/>
        </p:nvSpPr>
        <p:spPr>
          <a:xfrm>
            <a:off x="5977820" y="3956403"/>
            <a:ext cx="239889" cy="2398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r>
              <a:rPr lang="en-US" altLang="zh-CN" sz="2000"/>
              <a:t>X</a:t>
            </a:r>
            <a:endParaRPr lang="zh-CN" altLang="en-US" sz="2000"/>
          </a:p>
        </p:txBody>
      </p:sp>
      <p:pic>
        <p:nvPicPr>
          <p:cNvPr id="26646" name="Picture 1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30056" y="4626681"/>
            <a:ext cx="1409348" cy="451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cxnSp>
        <p:nvCxnSpPr>
          <p:cNvPr id="4" name="直接箭头连接符 3"/>
          <p:cNvCxnSpPr/>
          <p:nvPr/>
        </p:nvCxnSpPr>
        <p:spPr>
          <a:xfrm flipH="1">
            <a:off x="7639404" y="4852459"/>
            <a:ext cx="398639" cy="0"/>
          </a:xfrm>
          <a:prstGeom prst="straightConnector1">
            <a:avLst/>
          </a:prstGeom>
          <a:ln w="158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7745237" y="4884209"/>
            <a:ext cx="241652" cy="2398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r>
              <a:rPr lang="en-US" altLang="zh-CN" sz="2000"/>
              <a:t>X</a:t>
            </a:r>
            <a:endParaRPr lang="zh-CN" altLang="en-US" sz="2000"/>
          </a:p>
        </p:txBody>
      </p:sp>
      <p:pic>
        <p:nvPicPr>
          <p:cNvPr id="26649" name="Picture 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6472" y="4397376"/>
            <a:ext cx="432153" cy="4268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1</a:t>
            </a:r>
            <a:r>
              <a:t>级封锁协议</a:t>
            </a:r>
          </a:p>
        </p:txBody>
      </p:sp>
      <p:sp>
        <p:nvSpPr>
          <p:cNvPr id="23556" name="Rectangle 14"/>
          <p:cNvSpPr>
            <a:spLocks noChangeArrowheads="1"/>
          </p:cNvSpPr>
          <p:nvPr/>
        </p:nvSpPr>
        <p:spPr bwMode="auto">
          <a:xfrm>
            <a:off x="872708" y="794686"/>
            <a:ext cx="3120320" cy="478699"/>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2222" b="1" dirty="0">
                <a:solidFill>
                  <a:schemeClr val="tx1">
                    <a:lumMod val="95000"/>
                    <a:lumOff val="5000"/>
                  </a:schemeClr>
                </a:solidFill>
                <a:latin typeface="微软雅黑" pitchFamily="34" charset="-122"/>
                <a:ea typeface="微软雅黑" pitchFamily="34" charset="-122"/>
              </a:rPr>
              <a:t>仍然会读“脏”数据</a:t>
            </a:r>
          </a:p>
        </p:txBody>
      </p:sp>
      <p:graphicFrame>
        <p:nvGraphicFramePr>
          <p:cNvPr id="2" name="表格 1"/>
          <p:cNvGraphicFramePr>
            <a:graphicFrameLocks noGrp="1"/>
          </p:cNvGraphicFramePr>
          <p:nvPr>
            <p:extLst>
              <p:ext uri="{D42A27DB-BD31-4B8C-83A1-F6EECF244321}">
                <p14:modId xmlns:p14="http://schemas.microsoft.com/office/powerpoint/2010/main" val="3585601965"/>
              </p:ext>
            </p:extLst>
          </p:nvPr>
        </p:nvGraphicFramePr>
        <p:xfrm>
          <a:off x="952083" y="1389118"/>
          <a:ext cx="3201458" cy="2951695"/>
        </p:xfrm>
        <a:graphic>
          <a:graphicData uri="http://schemas.openxmlformats.org/drawingml/2006/table">
            <a:tbl>
              <a:tblPr firstRow="1" bandRow="1">
                <a:tableStyleId>{5C22544A-7EE6-4342-B048-85BDC9FD1C3A}</a:tableStyleId>
              </a:tblPr>
              <a:tblGrid>
                <a:gridCol w="1600729">
                  <a:extLst>
                    <a:ext uri="{9D8B030D-6E8A-4147-A177-3AD203B41FA5}">
                      <a16:colId xmlns:a16="http://schemas.microsoft.com/office/drawing/2014/main" val="20000"/>
                    </a:ext>
                  </a:extLst>
                </a:gridCol>
                <a:gridCol w="1600729">
                  <a:extLst>
                    <a:ext uri="{9D8B030D-6E8A-4147-A177-3AD203B41FA5}">
                      <a16:colId xmlns:a16="http://schemas.microsoft.com/office/drawing/2014/main" val="20001"/>
                    </a:ext>
                  </a:extLst>
                </a:gridCol>
              </a:tblGrid>
              <a:tr h="411763">
                <a:tc>
                  <a:txBody>
                    <a:bodyPr/>
                    <a:lstStyle/>
                    <a:p>
                      <a:pPr algn="ctr"/>
                      <a:r>
                        <a:rPr lang="en-US" altLang="zh-CN" sz="1600">
                          <a:solidFill>
                            <a:schemeClr val="bg1"/>
                          </a:solidFill>
                          <a:latin typeface="微软雅黑" panose="020B0503020204020204" pitchFamily="34" charset="-122"/>
                          <a:ea typeface="微软雅黑" panose="020B0503020204020204" pitchFamily="34" charset="-122"/>
                        </a:rPr>
                        <a:t>T1</a:t>
                      </a:r>
                      <a:endParaRPr lang="zh-CN" altLang="en-US" sz="1600">
                        <a:solidFill>
                          <a:schemeClr val="bg1"/>
                        </a:solidFill>
                        <a:latin typeface="微软雅黑" panose="020B0503020204020204" pitchFamily="34" charset="-122"/>
                        <a:ea typeface="微软雅黑" panose="020B0503020204020204" pitchFamily="34" charset="-122"/>
                      </a:endParaRPr>
                    </a:p>
                  </a:txBody>
                  <a:tcPr marL="101582" marR="101582" marT="50766" marB="50766"/>
                </a:tc>
                <a:tc>
                  <a:txBody>
                    <a:bodyPr/>
                    <a:lstStyle/>
                    <a:p>
                      <a:pPr algn="ctr"/>
                      <a:r>
                        <a:rPr lang="en-US" altLang="zh-CN" sz="1600">
                          <a:solidFill>
                            <a:schemeClr val="bg1"/>
                          </a:solidFill>
                          <a:latin typeface="微软雅黑" panose="020B0503020204020204" pitchFamily="34" charset="-122"/>
                          <a:ea typeface="微软雅黑" panose="020B0503020204020204" pitchFamily="34" charset="-122"/>
                        </a:rPr>
                        <a:t>T2</a:t>
                      </a:r>
                      <a:endParaRPr lang="zh-CN" altLang="en-US" sz="1600">
                        <a:solidFill>
                          <a:schemeClr val="bg1"/>
                        </a:solidFill>
                        <a:latin typeface="微软雅黑" panose="020B0503020204020204" pitchFamily="34" charset="-122"/>
                        <a:ea typeface="微软雅黑" panose="020B0503020204020204" pitchFamily="34" charset="-122"/>
                      </a:endParaRPr>
                    </a:p>
                  </a:txBody>
                  <a:tcPr marL="101582" marR="101582" marT="50766" marB="50766"/>
                </a:tc>
                <a:extLst>
                  <a:ext uri="{0D108BD9-81ED-4DB2-BD59-A6C34878D82A}">
                    <a16:rowId xmlns:a16="http://schemas.microsoft.com/office/drawing/2014/main" val="10000"/>
                  </a:ext>
                </a:extLst>
              </a:tr>
              <a:tr h="2472198">
                <a:tc>
                  <a:txBody>
                    <a:bodyPr/>
                    <a:lstStyle/>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①  </a:t>
                      </a:r>
                      <a:r>
                        <a:rPr kumimoji="1" lang="en-US" altLang="zh-CN" sz="1600" kern="1200">
                          <a:solidFill>
                            <a:schemeClr val="bg1">
                              <a:lumMod val="50000"/>
                            </a:schemeClr>
                          </a:solidFill>
                          <a:latin typeface="Arial Black" pitchFamily="34" charset="0"/>
                          <a:ea typeface="华文细黑" pitchFamily="2" charset="-122"/>
                          <a:cs typeface="+mn-cs"/>
                        </a:rPr>
                        <a:t>Xlock A</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     </a:t>
                      </a:r>
                      <a:r>
                        <a:rPr kumimoji="1" lang="zh-CN" altLang="en-US" sz="1600" b="1">
                          <a:solidFill>
                            <a:schemeClr val="bg1">
                              <a:lumMod val="50000"/>
                            </a:schemeClr>
                          </a:solidFill>
                          <a:latin typeface="微软雅黑" panose="020B0503020204020204" pitchFamily="34" charset="-122"/>
                          <a:ea typeface="微软雅黑" panose="020B0503020204020204" pitchFamily="34" charset="-122"/>
                        </a:rPr>
                        <a:t>获得</a:t>
                      </a:r>
                    </a:p>
                    <a:p>
                      <a:pPr algn="just" eaLnBrk="1" hangingPunct="1">
                        <a:spcBef>
                          <a:spcPct val="0"/>
                        </a:spcBef>
                      </a:pPr>
                      <a:r>
                        <a:rPr kumimoji="1" lang="zh-CN" altLang="en-US" sz="1600">
                          <a:solidFill>
                            <a:schemeClr val="bg1">
                              <a:lumMod val="50000"/>
                            </a:schemeClr>
                          </a:solidFill>
                          <a:latin typeface="微软雅黑" panose="020B0503020204020204" pitchFamily="34" charset="-122"/>
                          <a:ea typeface="微软雅黑" panose="020B0503020204020204" pitchFamily="34" charset="-122"/>
                        </a:rPr>
                        <a:t>②  </a:t>
                      </a:r>
                      <a:r>
                        <a:rPr kumimoji="1" lang="zh-CN" altLang="en-US" sz="1600" b="1">
                          <a:solidFill>
                            <a:schemeClr val="bg1">
                              <a:lumMod val="50000"/>
                            </a:schemeClr>
                          </a:solidFill>
                          <a:latin typeface="微软雅黑" panose="020B0503020204020204" pitchFamily="34" charset="-122"/>
                          <a:ea typeface="微软雅黑" panose="020B0503020204020204" pitchFamily="34" charset="-122"/>
                        </a:rPr>
                        <a:t>读</a:t>
                      </a:r>
                      <a:r>
                        <a:rPr kumimoji="1" lang="en-US" altLang="zh-CN" sz="1600" kern="1200">
                          <a:solidFill>
                            <a:schemeClr val="bg1">
                              <a:lumMod val="50000"/>
                            </a:schemeClr>
                          </a:solidFill>
                          <a:latin typeface="Arial Black" pitchFamily="34" charset="0"/>
                          <a:ea typeface="华文细黑" pitchFamily="2" charset="-122"/>
                          <a:cs typeface="+mn-cs"/>
                        </a:rPr>
                        <a:t>A=16</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     </a:t>
                      </a:r>
                      <a:r>
                        <a:rPr kumimoji="1" lang="en-US" altLang="zh-CN" sz="1600" kern="1200">
                          <a:solidFill>
                            <a:schemeClr val="bg1">
                              <a:lumMod val="50000"/>
                            </a:schemeClr>
                          </a:solidFill>
                          <a:latin typeface="Arial Black" pitchFamily="34" charset="0"/>
                          <a:ea typeface="华文细黑" pitchFamily="2" charset="-122"/>
                          <a:cs typeface="+mn-cs"/>
                        </a:rPr>
                        <a:t>A←A-1</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     </a:t>
                      </a:r>
                      <a:r>
                        <a:rPr kumimoji="1" lang="zh-CN" altLang="en-US" sz="1600" b="1">
                          <a:solidFill>
                            <a:schemeClr val="bg1">
                              <a:lumMod val="50000"/>
                            </a:schemeClr>
                          </a:solidFill>
                          <a:latin typeface="微软雅黑" panose="020B0503020204020204" pitchFamily="34" charset="-122"/>
                          <a:ea typeface="微软雅黑" panose="020B0503020204020204" pitchFamily="34" charset="-122"/>
                        </a:rPr>
                        <a:t>写回</a:t>
                      </a:r>
                      <a:r>
                        <a:rPr kumimoji="1" lang="en-US" altLang="zh-CN" sz="1600" kern="1200">
                          <a:solidFill>
                            <a:schemeClr val="bg1">
                              <a:lumMod val="50000"/>
                            </a:schemeClr>
                          </a:solidFill>
                          <a:latin typeface="Arial Black" pitchFamily="34" charset="0"/>
                          <a:ea typeface="华文细黑" pitchFamily="2" charset="-122"/>
                          <a:cs typeface="+mn-cs"/>
                        </a:rPr>
                        <a:t>A=15</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③</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 </a:t>
                      </a:r>
                    </a:p>
                    <a:p>
                      <a:pPr algn="just" eaLnBrk="1" hangingPunct="1">
                        <a:spcBef>
                          <a:spcPct val="0"/>
                        </a:spcBef>
                      </a:pPr>
                      <a:r>
                        <a:rPr kumimoji="1" lang="en-US" altLang="zh-CN" sz="1600">
                          <a:solidFill>
                            <a:schemeClr val="bg1">
                              <a:lumMod val="50000"/>
                            </a:schemeClr>
                          </a:solidFill>
                          <a:latin typeface="微软雅黑" panose="020B0503020204020204" pitchFamily="34" charset="-122"/>
                          <a:ea typeface="微软雅黑" panose="020B0503020204020204" pitchFamily="34" charset="-122"/>
                        </a:rPr>
                        <a:t>④ </a:t>
                      </a:r>
                      <a:r>
                        <a:rPr kumimoji="1" lang="en-US" altLang="zh-CN" sz="1600" kern="1200">
                          <a:solidFill>
                            <a:schemeClr val="bg1">
                              <a:lumMod val="50000"/>
                            </a:schemeClr>
                          </a:solidFill>
                          <a:latin typeface="Arial Black" pitchFamily="34" charset="0"/>
                          <a:ea typeface="华文细黑" pitchFamily="2" charset="-122"/>
                          <a:cs typeface="+mn-cs"/>
                        </a:rPr>
                        <a:t>Rollback</a:t>
                      </a:r>
                    </a:p>
                    <a:p>
                      <a:pPr eaLnBrk="1" hangingPunct="1">
                        <a:spcBef>
                          <a:spcPct val="0"/>
                        </a:spcBef>
                      </a:pPr>
                      <a:r>
                        <a:rPr kumimoji="1" lang="en-US" altLang="zh-CN" sz="1600" kern="1200">
                          <a:solidFill>
                            <a:schemeClr val="bg1">
                              <a:lumMod val="50000"/>
                            </a:schemeClr>
                          </a:solidFill>
                          <a:latin typeface="Arial Black" pitchFamily="34" charset="0"/>
                          <a:ea typeface="华文细黑" pitchFamily="2" charset="-122"/>
                          <a:cs typeface="+mn-cs"/>
                        </a:rPr>
                        <a:t>    Unlock A</a:t>
                      </a:r>
                    </a:p>
                    <a:p>
                      <a:endParaRPr lang="zh-CN" altLang="en-US" sz="1600">
                        <a:solidFill>
                          <a:schemeClr val="bg1">
                            <a:lumMod val="50000"/>
                          </a:schemeClr>
                        </a:solidFill>
                        <a:latin typeface="微软雅黑" panose="020B0503020204020204" pitchFamily="34" charset="-122"/>
                        <a:ea typeface="微软雅黑" panose="020B0503020204020204" pitchFamily="34" charset="-122"/>
                      </a:endParaRPr>
                    </a:p>
                  </a:txBody>
                  <a:tcPr marL="101582" marR="101582" marT="50766" marB="50766"/>
                </a:tc>
                <a:tc>
                  <a:txBody>
                    <a:bodyPr/>
                    <a:lstStyle/>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pPr marL="0" marR="0" indent="0" algn="l" defTabSz="713049" rtl="0" eaLnBrk="1" fontAlgn="auto" latinLnBrk="0" hangingPunct="1">
                        <a:lnSpc>
                          <a:spcPct val="100000"/>
                        </a:lnSpc>
                        <a:spcBef>
                          <a:spcPts val="0"/>
                        </a:spcBef>
                        <a:spcAft>
                          <a:spcPts val="0"/>
                        </a:spcAft>
                        <a:buClrTx/>
                        <a:buSzTx/>
                        <a:buFontTx/>
                        <a:buNone/>
                        <a:tabLst/>
                        <a:defRPr/>
                      </a:pPr>
                      <a:r>
                        <a:rPr kumimoji="1" lang="zh-CN" altLang="en-US" sz="1600" b="1">
                          <a:solidFill>
                            <a:schemeClr val="bg1">
                              <a:lumMod val="50000"/>
                            </a:schemeClr>
                          </a:solidFill>
                          <a:latin typeface="微软雅黑" panose="020B0503020204020204" pitchFamily="34" charset="-122"/>
                          <a:ea typeface="微软雅黑" panose="020B0503020204020204" pitchFamily="34" charset="-122"/>
                        </a:rPr>
                        <a:t>读</a:t>
                      </a:r>
                      <a:r>
                        <a:rPr kumimoji="1" lang="en-US" altLang="zh-CN" sz="1600" b="1" kern="1200">
                          <a:solidFill>
                            <a:schemeClr val="bg1">
                              <a:lumMod val="50000"/>
                            </a:schemeClr>
                          </a:solidFill>
                          <a:latin typeface="Arial Black" pitchFamily="34" charset="0"/>
                          <a:ea typeface="华文细黑" pitchFamily="2" charset="-122"/>
                          <a:cs typeface="+mn-cs"/>
                        </a:rPr>
                        <a:t>A</a:t>
                      </a:r>
                      <a:r>
                        <a:rPr kumimoji="1" lang="en-US" altLang="zh-CN" sz="1600" kern="1200">
                          <a:solidFill>
                            <a:schemeClr val="bg1">
                              <a:lumMod val="50000"/>
                            </a:schemeClr>
                          </a:solidFill>
                          <a:latin typeface="Arial Black" pitchFamily="34" charset="0"/>
                          <a:ea typeface="华文细黑" pitchFamily="2" charset="-122"/>
                          <a:cs typeface="+mn-cs"/>
                        </a:rPr>
                        <a:t>=15</a:t>
                      </a:r>
                    </a:p>
                    <a:p>
                      <a:endParaRPr lang="zh-CN" altLang="en-US" sz="1600">
                        <a:solidFill>
                          <a:schemeClr val="bg1">
                            <a:lumMod val="50000"/>
                          </a:schemeClr>
                        </a:solidFill>
                        <a:latin typeface="微软雅黑" panose="020B0503020204020204" pitchFamily="34" charset="-122"/>
                        <a:ea typeface="微软雅黑" panose="020B0503020204020204" pitchFamily="34" charset="-122"/>
                      </a:endParaRPr>
                    </a:p>
                  </a:txBody>
                  <a:tcPr marL="101582" marR="101582" marT="50766" marB="50766"/>
                </a:tc>
                <a:extLst>
                  <a:ext uri="{0D108BD9-81ED-4DB2-BD59-A6C34878D82A}">
                    <a16:rowId xmlns:a16="http://schemas.microsoft.com/office/drawing/2014/main" val="10001"/>
                  </a:ext>
                </a:extLst>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3835278409"/>
              </p:ext>
            </p:extLst>
          </p:nvPr>
        </p:nvGraphicFramePr>
        <p:xfrm>
          <a:off x="5584056" y="1417340"/>
          <a:ext cx="3443112" cy="4049629"/>
        </p:xfrm>
        <a:graphic>
          <a:graphicData uri="http://schemas.openxmlformats.org/drawingml/2006/table">
            <a:tbl>
              <a:tblPr firstRow="1" bandRow="1">
                <a:tableStyleId>{5C22544A-7EE6-4342-B048-85BDC9FD1C3A}</a:tableStyleId>
              </a:tblPr>
              <a:tblGrid>
                <a:gridCol w="1721556">
                  <a:extLst>
                    <a:ext uri="{9D8B030D-6E8A-4147-A177-3AD203B41FA5}">
                      <a16:colId xmlns:a16="http://schemas.microsoft.com/office/drawing/2014/main" val="20000"/>
                    </a:ext>
                  </a:extLst>
                </a:gridCol>
                <a:gridCol w="1721556">
                  <a:extLst>
                    <a:ext uri="{9D8B030D-6E8A-4147-A177-3AD203B41FA5}">
                      <a16:colId xmlns:a16="http://schemas.microsoft.com/office/drawing/2014/main" val="20001"/>
                    </a:ext>
                  </a:extLst>
                </a:gridCol>
              </a:tblGrid>
              <a:tr h="372680">
                <a:tc>
                  <a:txBody>
                    <a:bodyPr/>
                    <a:lstStyle/>
                    <a:p>
                      <a:pPr algn="ctr"/>
                      <a:r>
                        <a:rPr lang="en-US" altLang="zh-CN" sz="1800">
                          <a:solidFill>
                            <a:schemeClr val="bg1"/>
                          </a:solidFill>
                          <a:latin typeface="微软雅黑" panose="020B0503020204020204" pitchFamily="34" charset="-122"/>
                          <a:ea typeface="微软雅黑" panose="020B0503020204020204" pitchFamily="34" charset="-122"/>
                        </a:rPr>
                        <a:t>T1</a:t>
                      </a:r>
                      <a:endParaRPr lang="zh-CN" altLang="en-US" sz="1800">
                        <a:solidFill>
                          <a:schemeClr val="bg1"/>
                        </a:solidFill>
                        <a:latin typeface="微软雅黑" panose="020B0503020204020204" pitchFamily="34" charset="-122"/>
                        <a:ea typeface="微软雅黑" panose="020B0503020204020204" pitchFamily="34" charset="-122"/>
                      </a:endParaRPr>
                    </a:p>
                  </a:txBody>
                  <a:tcPr marL="101632" marR="101632" marT="50814" marB="50814"/>
                </a:tc>
                <a:tc>
                  <a:txBody>
                    <a:bodyPr/>
                    <a:lstStyle/>
                    <a:p>
                      <a:pPr algn="ctr"/>
                      <a:r>
                        <a:rPr lang="en-US" altLang="zh-CN" sz="1800">
                          <a:solidFill>
                            <a:schemeClr val="bg1"/>
                          </a:solidFill>
                          <a:latin typeface="微软雅黑" panose="020B0503020204020204" pitchFamily="34" charset="-122"/>
                          <a:ea typeface="微软雅黑" panose="020B0503020204020204" pitchFamily="34" charset="-122"/>
                        </a:rPr>
                        <a:t>T2</a:t>
                      </a:r>
                      <a:endParaRPr lang="zh-CN" altLang="en-US" sz="1800">
                        <a:solidFill>
                          <a:schemeClr val="bg1"/>
                        </a:solidFill>
                        <a:latin typeface="微软雅黑" panose="020B0503020204020204" pitchFamily="34" charset="-122"/>
                        <a:ea typeface="微软雅黑" panose="020B0503020204020204" pitchFamily="34" charset="-122"/>
                      </a:endParaRPr>
                    </a:p>
                  </a:txBody>
                  <a:tcPr marL="101632" marR="101632" marT="50814" marB="50814"/>
                </a:tc>
                <a:extLst>
                  <a:ext uri="{0D108BD9-81ED-4DB2-BD59-A6C34878D82A}">
                    <a16:rowId xmlns:a16="http://schemas.microsoft.com/office/drawing/2014/main" val="10000"/>
                  </a:ext>
                </a:extLst>
              </a:tr>
              <a:tr h="3673681">
                <a:tc>
                  <a:txBody>
                    <a:bodyPr/>
                    <a:lstStyle/>
                    <a:p>
                      <a:pPr algn="l" eaLnBrk="1" hangingPunct="1">
                        <a:spcBef>
                          <a:spcPct val="0"/>
                        </a:spcBef>
                      </a:pPr>
                      <a:r>
                        <a:rPr kumimoji="1" lang="en-US" altLang="zh-CN" sz="1600">
                          <a:solidFill>
                            <a:schemeClr val="bg1">
                              <a:lumMod val="50000"/>
                            </a:schemeClr>
                          </a:solidFill>
                          <a:latin typeface="Arial Black" pitchFamily="34" charset="0"/>
                          <a:ea typeface="华文细黑" pitchFamily="2" charset="-122"/>
                        </a:rPr>
                        <a:t>①</a:t>
                      </a:r>
                      <a:r>
                        <a:rPr kumimoji="1" lang="zh-CN" altLang="en-US" sz="1600" b="1">
                          <a:solidFill>
                            <a:schemeClr val="bg1">
                              <a:lumMod val="50000"/>
                            </a:schemeClr>
                          </a:solidFill>
                          <a:latin typeface="Arial Black" pitchFamily="34" charset="0"/>
                          <a:ea typeface="华文细黑" pitchFamily="2" charset="-122"/>
                        </a:rPr>
                        <a:t>读</a:t>
                      </a:r>
                      <a:r>
                        <a:rPr kumimoji="1" lang="en-US" altLang="zh-CN" sz="1600" b="1">
                          <a:solidFill>
                            <a:schemeClr val="bg1">
                              <a:lumMod val="50000"/>
                            </a:schemeClr>
                          </a:solidFill>
                          <a:latin typeface="Arial Black" pitchFamily="34" charset="0"/>
                          <a:ea typeface="华文细黑" pitchFamily="2" charset="-122"/>
                        </a:rPr>
                        <a:t>A=50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读</a:t>
                      </a:r>
                      <a:r>
                        <a:rPr kumimoji="1" lang="en-US" altLang="zh-CN" sz="1600" b="1">
                          <a:solidFill>
                            <a:schemeClr val="bg1">
                              <a:lumMod val="50000"/>
                            </a:schemeClr>
                          </a:solidFill>
                          <a:latin typeface="Arial Black" pitchFamily="34" charset="0"/>
                          <a:ea typeface="华文细黑" pitchFamily="2" charset="-122"/>
                        </a:rPr>
                        <a:t>B=100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求和</a:t>
                      </a:r>
                      <a:r>
                        <a:rPr kumimoji="1" lang="en-US" altLang="zh-CN" sz="1600" b="1">
                          <a:solidFill>
                            <a:schemeClr val="bg1">
                              <a:lumMod val="50000"/>
                            </a:schemeClr>
                          </a:solidFill>
                          <a:latin typeface="Arial Black" pitchFamily="34" charset="0"/>
                          <a:ea typeface="华文细黑" pitchFamily="2" charset="-122"/>
                        </a:rPr>
                        <a:t>=150</a:t>
                      </a:r>
                    </a:p>
                    <a:p>
                      <a:pPr algn="l" eaLnBrk="1" hangingPunct="1">
                        <a:spcBef>
                          <a:spcPct val="0"/>
                        </a:spcBef>
                      </a:pPr>
                      <a:r>
                        <a:rPr kumimoji="1" lang="en-US" altLang="zh-CN" sz="1600">
                          <a:solidFill>
                            <a:schemeClr val="bg1">
                              <a:lumMod val="50000"/>
                            </a:schemeClr>
                          </a:solidFill>
                          <a:latin typeface="Arial Black" pitchFamily="34" charset="0"/>
                          <a:ea typeface="华文细黑" pitchFamily="2" charset="-122"/>
                        </a:rPr>
                        <a:t>②</a:t>
                      </a: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endParaRPr kumimoji="1" lang="en-US" altLang="zh-CN" sz="1600">
                        <a:solidFill>
                          <a:schemeClr val="bg1">
                            <a:lumMod val="50000"/>
                          </a:schemeClr>
                        </a:solidFill>
                        <a:latin typeface="Arial Black" pitchFamily="34" charset="0"/>
                        <a:ea typeface="华文细黑" pitchFamily="2" charset="-122"/>
                      </a:endParaRPr>
                    </a:p>
                    <a:p>
                      <a:pPr algn="l" eaLnBrk="1" hangingPunct="1">
                        <a:spcBef>
                          <a:spcPct val="0"/>
                        </a:spcBef>
                      </a:pPr>
                      <a:r>
                        <a:rPr kumimoji="1" lang="en-US" altLang="zh-CN" sz="1600">
                          <a:solidFill>
                            <a:schemeClr val="bg1">
                              <a:lumMod val="50000"/>
                            </a:schemeClr>
                          </a:solidFill>
                          <a:latin typeface="Arial Black" pitchFamily="34" charset="0"/>
                          <a:ea typeface="华文细黑" pitchFamily="2" charset="-122"/>
                        </a:rPr>
                        <a:t>③</a:t>
                      </a:r>
                      <a:r>
                        <a:rPr kumimoji="1" lang="zh-CN" altLang="en-US" sz="1600" b="1">
                          <a:solidFill>
                            <a:schemeClr val="bg1">
                              <a:lumMod val="50000"/>
                            </a:schemeClr>
                          </a:solidFill>
                          <a:latin typeface="Arial Black" pitchFamily="34" charset="0"/>
                          <a:ea typeface="华文细黑" pitchFamily="2" charset="-122"/>
                        </a:rPr>
                        <a:t>读</a:t>
                      </a:r>
                      <a:r>
                        <a:rPr kumimoji="1" lang="en-US" altLang="zh-CN" sz="1600" b="1">
                          <a:solidFill>
                            <a:schemeClr val="bg1">
                              <a:lumMod val="50000"/>
                            </a:schemeClr>
                          </a:solidFill>
                          <a:latin typeface="Arial Black" pitchFamily="34" charset="0"/>
                          <a:ea typeface="华文细黑" pitchFamily="2" charset="-122"/>
                        </a:rPr>
                        <a:t>A=50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读</a:t>
                      </a:r>
                      <a:r>
                        <a:rPr kumimoji="1" lang="en-US" altLang="zh-CN" sz="1600" b="1">
                          <a:solidFill>
                            <a:schemeClr val="bg1">
                              <a:lumMod val="50000"/>
                            </a:schemeClr>
                          </a:solidFill>
                          <a:latin typeface="Arial Black" pitchFamily="34" charset="0"/>
                          <a:ea typeface="华文细黑" pitchFamily="2" charset="-122"/>
                        </a:rPr>
                        <a:t>B=200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求和</a:t>
                      </a:r>
                      <a:r>
                        <a:rPr kumimoji="1" lang="en-US" altLang="zh-CN" sz="1600" b="1">
                          <a:solidFill>
                            <a:schemeClr val="bg1">
                              <a:lumMod val="50000"/>
                            </a:schemeClr>
                          </a:solidFill>
                          <a:latin typeface="Arial Black" pitchFamily="34" charset="0"/>
                          <a:ea typeface="华文细黑" pitchFamily="2" charset="-122"/>
                        </a:rPr>
                        <a:t>=250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验算不对</a:t>
                      </a:r>
                      <a:r>
                        <a:rPr kumimoji="1" lang="en-US" altLang="zh-CN" sz="1600" b="1">
                          <a:solidFill>
                            <a:schemeClr val="bg1">
                              <a:lumMod val="50000"/>
                            </a:schemeClr>
                          </a:solidFill>
                          <a:latin typeface="Arial Black" pitchFamily="34" charset="0"/>
                          <a:ea typeface="华文细黑" pitchFamily="2" charset="-122"/>
                        </a:rPr>
                        <a:t>)</a:t>
                      </a:r>
                      <a:r>
                        <a:rPr kumimoji="1" lang="en-US" altLang="zh-CN" sz="1600" b="1">
                          <a:solidFill>
                            <a:schemeClr val="bg1">
                              <a:lumMod val="50000"/>
                            </a:schemeClr>
                          </a:solidFill>
                          <a:latin typeface="Times New Roman" pitchFamily="18" charset="0"/>
                        </a:rPr>
                        <a:t> </a:t>
                      </a:r>
                      <a:endParaRPr lang="zh-CN" altLang="en-US" sz="1600" b="1">
                        <a:solidFill>
                          <a:schemeClr val="bg1">
                            <a:lumMod val="50000"/>
                          </a:schemeClr>
                        </a:solidFill>
                        <a:latin typeface="微软雅黑" panose="020B0503020204020204" pitchFamily="34" charset="-122"/>
                        <a:ea typeface="微软雅黑" panose="020B0503020204020204" pitchFamily="34" charset="-122"/>
                      </a:endParaRPr>
                    </a:p>
                  </a:txBody>
                  <a:tcPr marL="101632" marR="101632" marT="50814" marB="50814"/>
                </a:tc>
                <a:tc>
                  <a:txBody>
                    <a:bodyPr/>
                    <a:lstStyle/>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b="1">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Xlock B</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获得</a:t>
                      </a:r>
                    </a:p>
                    <a:p>
                      <a:pPr algn="l" eaLnBrk="1" hangingPunct="1">
                        <a:spcBef>
                          <a:spcPct val="0"/>
                        </a:spcBef>
                      </a:pPr>
                      <a:r>
                        <a:rPr kumimoji="1" lang="zh-CN" altLang="en-US" sz="1600" b="1">
                          <a:solidFill>
                            <a:schemeClr val="bg1">
                              <a:lumMod val="50000"/>
                            </a:schemeClr>
                          </a:solidFill>
                          <a:latin typeface="Arial Black" pitchFamily="34" charset="0"/>
                          <a:ea typeface="华文细黑" pitchFamily="2" charset="-122"/>
                        </a:rPr>
                        <a:t>   读</a:t>
                      </a:r>
                      <a:r>
                        <a:rPr kumimoji="1" lang="en-US" altLang="zh-CN" sz="1600" b="1">
                          <a:solidFill>
                            <a:schemeClr val="bg1">
                              <a:lumMod val="50000"/>
                            </a:schemeClr>
                          </a:solidFill>
                          <a:latin typeface="Arial Black" pitchFamily="34" charset="0"/>
                          <a:ea typeface="华文细黑" pitchFamily="2" charset="-122"/>
                        </a:rPr>
                        <a:t>B=100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B←B*2</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a:t>
                      </a:r>
                      <a:r>
                        <a:rPr kumimoji="1" lang="zh-CN" altLang="en-US" sz="1600" b="1">
                          <a:solidFill>
                            <a:schemeClr val="bg1">
                              <a:lumMod val="50000"/>
                            </a:schemeClr>
                          </a:solidFill>
                          <a:latin typeface="Arial Black" pitchFamily="34" charset="0"/>
                          <a:ea typeface="华文细黑" pitchFamily="2" charset="-122"/>
                        </a:rPr>
                        <a:t>写回 </a:t>
                      </a:r>
                      <a:r>
                        <a:rPr kumimoji="1" lang="en-US" altLang="zh-CN" sz="1600" b="1">
                          <a:solidFill>
                            <a:schemeClr val="bg1">
                              <a:lumMod val="50000"/>
                            </a:schemeClr>
                          </a:solidFill>
                          <a:latin typeface="Arial Black" pitchFamily="34" charset="0"/>
                          <a:ea typeface="华文细黑" pitchFamily="2" charset="-122"/>
                        </a:rPr>
                        <a:t>B=200</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Commit</a:t>
                      </a:r>
                    </a:p>
                    <a:p>
                      <a:pPr algn="l" eaLnBrk="1" hangingPunct="1">
                        <a:spcBef>
                          <a:spcPct val="0"/>
                        </a:spcBef>
                      </a:pPr>
                      <a:r>
                        <a:rPr kumimoji="1" lang="en-US" altLang="zh-CN" sz="1600" b="1">
                          <a:solidFill>
                            <a:schemeClr val="bg1">
                              <a:lumMod val="50000"/>
                            </a:schemeClr>
                          </a:solidFill>
                          <a:latin typeface="Arial Black" pitchFamily="34" charset="0"/>
                          <a:ea typeface="华文细黑" pitchFamily="2" charset="-122"/>
                        </a:rPr>
                        <a:t>   Unlock B</a:t>
                      </a: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en-US" altLang="zh-CN" sz="1600">
                        <a:solidFill>
                          <a:schemeClr val="bg1">
                            <a:lumMod val="50000"/>
                          </a:schemeClr>
                        </a:solidFill>
                        <a:latin typeface="微软雅黑" panose="020B0503020204020204" pitchFamily="34" charset="-122"/>
                        <a:ea typeface="微软雅黑" panose="020B0503020204020204" pitchFamily="34" charset="-122"/>
                      </a:endParaRPr>
                    </a:p>
                    <a:p>
                      <a:endParaRPr lang="zh-CN" altLang="en-US" sz="1600">
                        <a:solidFill>
                          <a:schemeClr val="bg1">
                            <a:lumMod val="50000"/>
                          </a:schemeClr>
                        </a:solidFill>
                        <a:latin typeface="微软雅黑" panose="020B0503020204020204" pitchFamily="34" charset="-122"/>
                        <a:ea typeface="微软雅黑" panose="020B0503020204020204" pitchFamily="34" charset="-122"/>
                      </a:endParaRPr>
                    </a:p>
                  </a:txBody>
                  <a:tcPr marL="101632" marR="101632" marT="50814" marB="50814"/>
                </a:tc>
                <a:extLst>
                  <a:ext uri="{0D108BD9-81ED-4DB2-BD59-A6C34878D82A}">
                    <a16:rowId xmlns:a16="http://schemas.microsoft.com/office/drawing/2014/main" val="10001"/>
                  </a:ext>
                </a:extLst>
              </a:tr>
            </a:tbl>
          </a:graphicData>
        </a:graphic>
      </p:graphicFrame>
      <p:sp>
        <p:nvSpPr>
          <p:cNvPr id="6" name="Rectangle 14"/>
          <p:cNvSpPr>
            <a:spLocks noChangeArrowheads="1"/>
          </p:cNvSpPr>
          <p:nvPr/>
        </p:nvSpPr>
        <p:spPr bwMode="auto">
          <a:xfrm>
            <a:off x="5434125" y="787631"/>
            <a:ext cx="3439583" cy="478699"/>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2222" b="1" dirty="0">
                <a:solidFill>
                  <a:schemeClr val="tx1">
                    <a:lumMod val="95000"/>
                    <a:lumOff val="5000"/>
                  </a:schemeClr>
                </a:solidFill>
                <a:latin typeface="微软雅黑" pitchFamily="34" charset="-122"/>
                <a:ea typeface="微软雅黑" pitchFamily="34" charset="-122"/>
              </a:rPr>
              <a:t>仍然会出现不可重复读</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2</a:t>
            </a:r>
            <a:r>
              <a:t>级封锁协议</a:t>
            </a:r>
          </a:p>
        </p:txBody>
      </p:sp>
      <p:sp>
        <p:nvSpPr>
          <p:cNvPr id="25603" name="Rectangle 3"/>
          <p:cNvSpPr>
            <a:spLocks noGrp="1" noChangeArrowheads="1"/>
          </p:cNvSpPr>
          <p:nvPr>
            <p:ph sz="quarter" idx="10"/>
          </p:nvPr>
        </p:nvSpPr>
        <p:spPr>
          <a:xfrm>
            <a:off x="687513" y="769938"/>
            <a:ext cx="5112567" cy="3838657"/>
          </a:xfrm>
          <a:ln>
            <a:prstDash val="dash"/>
            <a:miter lim="800000"/>
            <a:headEnd/>
            <a:tailEnd/>
          </a:ln>
        </p:spPr>
        <p:txBody>
          <a:bodyPr wrap="square" lIns="79228" tIns="39613" rIns="79228" bIns="39613">
            <a:spAutoFit/>
          </a:bodyPr>
          <a:lstStyle/>
          <a:p>
            <a:pPr marL="317497" indent="-317497" defTabSz="792269" eaLnBrk="1" hangingPunct="1">
              <a:lnSpc>
                <a:spcPct val="150000"/>
              </a:lnSpc>
              <a:spcAft>
                <a:spcPts val="520"/>
              </a:spcAft>
              <a:defRPr/>
            </a:pPr>
            <a:r>
              <a:rPr lang="en-US" altLang="zh-CN" dirty="0"/>
              <a:t>1</a:t>
            </a:r>
            <a:r>
              <a:rPr lang="zh-CN" altLang="en-US" dirty="0"/>
              <a:t>级封锁协议</a:t>
            </a:r>
            <a:r>
              <a:rPr lang="en-US" altLang="zh-CN" dirty="0"/>
              <a:t>+</a:t>
            </a:r>
            <a:r>
              <a:rPr lang="zh-CN" altLang="en-US" b="1" dirty="0"/>
              <a:t>事务</a:t>
            </a:r>
            <a:r>
              <a:rPr lang="en-US" altLang="zh-CN" b="1" dirty="0"/>
              <a:t>T</a:t>
            </a:r>
            <a:r>
              <a:rPr lang="zh-CN" altLang="en-US" b="1" dirty="0"/>
              <a:t>在</a:t>
            </a:r>
            <a:r>
              <a:rPr lang="zh-CN" altLang="en-US" b="1" dirty="0">
                <a:highlight>
                  <a:srgbClr val="FFFF00"/>
                </a:highlight>
              </a:rPr>
              <a:t>读取</a:t>
            </a:r>
            <a:r>
              <a:rPr lang="zh-CN" altLang="en-US" b="1" dirty="0"/>
              <a:t>数据</a:t>
            </a:r>
            <a:r>
              <a:rPr lang="en-US" altLang="zh-CN" b="1" dirty="0"/>
              <a:t>R</a:t>
            </a:r>
            <a:r>
              <a:rPr lang="zh-CN" altLang="en-US" b="1" dirty="0"/>
              <a:t>前必须先加</a:t>
            </a:r>
            <a:r>
              <a:rPr lang="en-US" altLang="zh-CN" b="1" dirty="0"/>
              <a:t>S</a:t>
            </a:r>
            <a:r>
              <a:rPr lang="zh-CN" altLang="en-US" b="1" dirty="0"/>
              <a:t>锁，</a:t>
            </a:r>
            <a:r>
              <a:rPr lang="zh-CN" altLang="en-US" b="1" dirty="0">
                <a:highlight>
                  <a:srgbClr val="FFFF00"/>
                </a:highlight>
              </a:rPr>
              <a:t>读完后即可释放</a:t>
            </a:r>
            <a:r>
              <a:rPr lang="en-US" altLang="zh-CN" b="1" dirty="0">
                <a:highlight>
                  <a:srgbClr val="FFFF00"/>
                </a:highlight>
              </a:rPr>
              <a:t>S</a:t>
            </a:r>
            <a:r>
              <a:rPr lang="zh-CN" altLang="en-US" b="1" dirty="0">
                <a:highlight>
                  <a:srgbClr val="FFFF00"/>
                </a:highlight>
              </a:rPr>
              <a:t>锁</a:t>
            </a:r>
          </a:p>
          <a:p>
            <a:pPr marL="317497" indent="-317497" defTabSz="792269" eaLnBrk="1" hangingPunct="1">
              <a:lnSpc>
                <a:spcPct val="150000"/>
              </a:lnSpc>
              <a:spcAft>
                <a:spcPts val="520"/>
              </a:spcAft>
              <a:defRPr/>
            </a:pPr>
            <a:r>
              <a:rPr lang="en-US" altLang="zh-CN" dirty="0"/>
              <a:t>2</a:t>
            </a:r>
            <a:r>
              <a:rPr lang="zh-CN" altLang="en-US" dirty="0"/>
              <a:t>级封锁协议</a:t>
            </a:r>
            <a:r>
              <a:rPr lang="zh-CN" altLang="en-US" b="1" dirty="0">
                <a:highlight>
                  <a:srgbClr val="FFFF00"/>
                </a:highlight>
              </a:rPr>
              <a:t>可以防止丢失修改</a:t>
            </a:r>
            <a:r>
              <a:rPr lang="zh-CN" altLang="en-US" dirty="0">
                <a:highlight>
                  <a:srgbClr val="FFFF00"/>
                </a:highlight>
              </a:rPr>
              <a:t>和</a:t>
            </a:r>
            <a:r>
              <a:rPr lang="zh-CN" altLang="en-US" b="1" dirty="0">
                <a:highlight>
                  <a:srgbClr val="FFFF00"/>
                </a:highlight>
              </a:rPr>
              <a:t>读“脏”数据</a:t>
            </a:r>
            <a:endParaRPr lang="zh-CN" altLang="en-US" b="1" dirty="0"/>
          </a:p>
          <a:p>
            <a:pPr marL="317497" indent="-317497" defTabSz="792269" eaLnBrk="1" hangingPunct="1">
              <a:lnSpc>
                <a:spcPct val="150000"/>
              </a:lnSpc>
              <a:spcAft>
                <a:spcPts val="520"/>
              </a:spcAft>
              <a:defRPr/>
            </a:pPr>
            <a:r>
              <a:rPr lang="zh-CN" altLang="en-US" dirty="0"/>
              <a:t>在</a:t>
            </a:r>
            <a:r>
              <a:rPr lang="en-US" altLang="zh-CN" dirty="0"/>
              <a:t>2</a:t>
            </a:r>
            <a:r>
              <a:rPr lang="zh-CN" altLang="en-US" dirty="0"/>
              <a:t>级封锁协议中，由于读完数据后即可释放</a:t>
            </a:r>
            <a:r>
              <a:rPr lang="en-US" altLang="zh-CN" dirty="0"/>
              <a:t>S</a:t>
            </a:r>
            <a:r>
              <a:rPr lang="zh-CN" altLang="en-US" dirty="0"/>
              <a:t>锁，所以它</a:t>
            </a:r>
            <a:r>
              <a:rPr lang="zh-CN" altLang="en-US" dirty="0">
                <a:highlight>
                  <a:srgbClr val="FFFF00"/>
                </a:highlight>
              </a:rPr>
              <a:t>不能保证可重复读。</a:t>
            </a:r>
          </a:p>
        </p:txBody>
      </p:sp>
      <p:graphicFrame>
        <p:nvGraphicFramePr>
          <p:cNvPr id="4" name="表格 3"/>
          <p:cNvGraphicFramePr>
            <a:graphicFrameLocks noGrp="1"/>
          </p:cNvGraphicFramePr>
          <p:nvPr>
            <p:extLst>
              <p:ext uri="{D42A27DB-BD31-4B8C-83A1-F6EECF244321}">
                <p14:modId xmlns:p14="http://schemas.microsoft.com/office/powerpoint/2010/main" val="4018737116"/>
              </p:ext>
            </p:extLst>
          </p:nvPr>
        </p:nvGraphicFramePr>
        <p:xfrm>
          <a:off x="5800080" y="932217"/>
          <a:ext cx="3441348" cy="4675931"/>
        </p:xfrm>
        <a:graphic>
          <a:graphicData uri="http://schemas.openxmlformats.org/drawingml/2006/table">
            <a:tbl>
              <a:tblPr firstRow="1" bandRow="1">
                <a:tableStyleId>{5C22544A-7EE6-4342-B048-85BDC9FD1C3A}</a:tableStyleId>
              </a:tblPr>
              <a:tblGrid>
                <a:gridCol w="1720674">
                  <a:extLst>
                    <a:ext uri="{9D8B030D-6E8A-4147-A177-3AD203B41FA5}">
                      <a16:colId xmlns:a16="http://schemas.microsoft.com/office/drawing/2014/main" val="20000"/>
                    </a:ext>
                  </a:extLst>
                </a:gridCol>
                <a:gridCol w="1720674">
                  <a:extLst>
                    <a:ext uri="{9D8B030D-6E8A-4147-A177-3AD203B41FA5}">
                      <a16:colId xmlns:a16="http://schemas.microsoft.com/office/drawing/2014/main" val="20001"/>
                    </a:ext>
                  </a:extLst>
                </a:gridCol>
              </a:tblGrid>
              <a:tr h="508027">
                <a:tc>
                  <a:txBody>
                    <a:bodyPr/>
                    <a:lstStyle/>
                    <a:p>
                      <a:pPr algn="ctr">
                        <a:lnSpc>
                          <a:spcPct val="150000"/>
                        </a:lnSpc>
                      </a:pPr>
                      <a:r>
                        <a:rPr lang="en-US" altLang="zh-CN" sz="1800">
                          <a:solidFill>
                            <a:schemeClr val="bg1"/>
                          </a:solidFill>
                          <a:latin typeface="微软雅黑" panose="020B0503020204020204" pitchFamily="34" charset="-122"/>
                          <a:ea typeface="微软雅黑" panose="020B0503020204020204" pitchFamily="34" charset="-122"/>
                        </a:rPr>
                        <a:t>T1</a:t>
                      </a:r>
                      <a:endParaRPr lang="zh-CN" altLang="en-US" sz="1800">
                        <a:solidFill>
                          <a:schemeClr val="bg1"/>
                        </a:solidFill>
                        <a:latin typeface="微软雅黑" panose="020B0503020204020204" pitchFamily="34" charset="-122"/>
                        <a:ea typeface="微软雅黑" panose="020B0503020204020204" pitchFamily="34" charset="-122"/>
                      </a:endParaRPr>
                    </a:p>
                  </a:txBody>
                  <a:tcPr marL="101580" marR="101580" marT="50777" marB="50777"/>
                </a:tc>
                <a:tc>
                  <a:txBody>
                    <a:bodyPr/>
                    <a:lstStyle/>
                    <a:p>
                      <a:pPr algn="ctr">
                        <a:lnSpc>
                          <a:spcPct val="150000"/>
                        </a:lnSpc>
                      </a:pPr>
                      <a:r>
                        <a:rPr lang="en-US" altLang="zh-CN" sz="1800">
                          <a:solidFill>
                            <a:schemeClr val="bg1"/>
                          </a:solidFill>
                          <a:latin typeface="微软雅黑" panose="020B0503020204020204" pitchFamily="34" charset="-122"/>
                          <a:ea typeface="微软雅黑" panose="020B0503020204020204" pitchFamily="34" charset="-122"/>
                        </a:rPr>
                        <a:t>T2</a:t>
                      </a:r>
                      <a:endParaRPr lang="zh-CN" altLang="en-US" sz="1800">
                        <a:solidFill>
                          <a:schemeClr val="bg1"/>
                        </a:solidFill>
                        <a:latin typeface="微软雅黑" panose="020B0503020204020204" pitchFamily="34" charset="-122"/>
                        <a:ea typeface="微软雅黑" panose="020B0503020204020204" pitchFamily="34" charset="-122"/>
                      </a:endParaRPr>
                    </a:p>
                  </a:txBody>
                  <a:tcPr marL="101580" marR="101580" marT="50777" marB="50777"/>
                </a:tc>
                <a:extLst>
                  <a:ext uri="{0D108BD9-81ED-4DB2-BD59-A6C34878D82A}">
                    <a16:rowId xmlns:a16="http://schemas.microsoft.com/office/drawing/2014/main" val="10000"/>
                  </a:ext>
                </a:extLst>
              </a:tr>
              <a:tr h="4166279">
                <a:tc>
                  <a:txBody>
                    <a:bodyPr/>
                    <a:lstStyle/>
                    <a:p>
                      <a:pPr algn="l" eaLnBrk="1" hangingPunct="1">
                        <a:lnSpc>
                          <a:spcPct val="150000"/>
                        </a:lnSpc>
                        <a:spcBef>
                          <a:spcPct val="0"/>
                        </a:spcBef>
                      </a:pPr>
                      <a:r>
                        <a:rPr lang="en-US" altLang="zh-CN" sz="1800" dirty="0" err="1">
                          <a:solidFill>
                            <a:schemeClr val="bg1">
                              <a:lumMod val="50000"/>
                            </a:schemeClr>
                          </a:solidFill>
                          <a:latin typeface="微软雅黑" panose="020B0503020204020204" pitchFamily="34" charset="-122"/>
                          <a:ea typeface="微软雅黑" panose="020B0503020204020204" pitchFamily="34" charset="-122"/>
                        </a:rPr>
                        <a:t>Xlock</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      </a:t>
                      </a:r>
                    </a:p>
                    <a:p>
                      <a:pPr algn="l" eaLnBrk="1" hangingPunct="1">
                        <a:lnSpc>
                          <a:spcPct val="150000"/>
                        </a:lnSpc>
                        <a:spcBef>
                          <a:spcPct val="0"/>
                        </a:spcBef>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获得          </a:t>
                      </a:r>
                    </a:p>
                    <a:p>
                      <a:pPr algn="l" eaLnBrk="1" hangingPunct="1">
                        <a:lnSpc>
                          <a:spcPct val="150000"/>
                        </a:lnSpc>
                        <a:spcBef>
                          <a:spcPct val="0"/>
                        </a:spcBef>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读</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A=16        </a:t>
                      </a:r>
                    </a:p>
                    <a:p>
                      <a:pPr algn="l" eaLnBrk="1" hangingPunct="1">
                        <a:lnSpc>
                          <a:spcPct val="150000"/>
                        </a:lnSpc>
                        <a:spcBef>
                          <a:spcPct val="0"/>
                        </a:spcBef>
                      </a:pPr>
                      <a:r>
                        <a:rPr lang="en-US" altLang="zh-CN" sz="1800" dirty="0">
                          <a:solidFill>
                            <a:schemeClr val="bg1">
                              <a:lumMod val="50000"/>
                            </a:schemeClr>
                          </a:solidFill>
                          <a:latin typeface="微软雅黑" panose="020B0503020204020204" pitchFamily="34" charset="-122"/>
                          <a:ea typeface="微软雅黑" panose="020B0503020204020204" pitchFamily="34" charset="-122"/>
                        </a:rPr>
                        <a:t>	</a:t>
                      </a:r>
                    </a:p>
                    <a:p>
                      <a:pPr algn="l" eaLnBrk="1" hangingPunct="1">
                        <a:lnSpc>
                          <a:spcPct val="150000"/>
                        </a:lnSpc>
                        <a:spcBef>
                          <a:spcPct val="0"/>
                        </a:spcBef>
                      </a:pPr>
                      <a:r>
                        <a:rPr lang="en-US" altLang="zh-CN" sz="1800" dirty="0">
                          <a:solidFill>
                            <a:schemeClr val="bg1">
                              <a:lumMod val="50000"/>
                            </a:schemeClr>
                          </a:solidFill>
                          <a:latin typeface="微软雅黑" panose="020B0503020204020204" pitchFamily="34" charset="-122"/>
                          <a:ea typeface="微软雅黑" panose="020B0503020204020204" pitchFamily="34" charset="-122"/>
                        </a:rPr>
                        <a:t>A=A-1	</a:t>
                      </a:r>
                    </a:p>
                    <a:p>
                      <a:pPr algn="l" eaLnBrk="1" hangingPunct="1">
                        <a:lnSpc>
                          <a:spcPct val="150000"/>
                        </a:lnSpc>
                        <a:spcBef>
                          <a:spcPct val="0"/>
                        </a:spcBef>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写回</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	</a:t>
                      </a:r>
                    </a:p>
                    <a:p>
                      <a:pPr algn="l" eaLnBrk="1" hangingPunct="1">
                        <a:lnSpc>
                          <a:spcPct val="150000"/>
                        </a:lnSpc>
                        <a:spcBef>
                          <a:spcPct val="0"/>
                        </a:spcBef>
                      </a:pPr>
                      <a:r>
                        <a:rPr lang="en-US" altLang="zh-CN" sz="1800" dirty="0">
                          <a:solidFill>
                            <a:schemeClr val="bg1">
                              <a:lumMod val="50000"/>
                            </a:schemeClr>
                          </a:solidFill>
                          <a:latin typeface="微软雅黑" panose="020B0503020204020204" pitchFamily="34" charset="-122"/>
                          <a:ea typeface="微软雅黑" panose="020B0503020204020204" pitchFamily="34" charset="-122"/>
                        </a:rPr>
                        <a:t>Rollback</a:t>
                      </a:r>
                    </a:p>
                    <a:p>
                      <a:pPr algn="l" eaLnBrk="1" hangingPunct="1">
                        <a:lnSpc>
                          <a:spcPct val="150000"/>
                        </a:lnSpc>
                        <a:spcBef>
                          <a:spcPct val="0"/>
                        </a:spcBef>
                      </a:pPr>
                      <a:r>
                        <a:rPr lang="en-US" altLang="zh-CN" sz="1800" dirty="0">
                          <a:solidFill>
                            <a:schemeClr val="bg1">
                              <a:lumMod val="50000"/>
                            </a:schemeClr>
                          </a:solidFill>
                          <a:latin typeface="微软雅黑" panose="020B0503020204020204" pitchFamily="34" charset="-122"/>
                          <a:ea typeface="微软雅黑" panose="020B0503020204020204" pitchFamily="34" charset="-122"/>
                        </a:rPr>
                        <a:t>unlock(A)</a:t>
                      </a:r>
                      <a:endParaRPr lang="zh-CN" altLang="en-US" sz="1800" dirty="0">
                        <a:solidFill>
                          <a:schemeClr val="bg1">
                            <a:lumMod val="50000"/>
                          </a:schemeClr>
                        </a:solidFill>
                        <a:latin typeface="微软雅黑" panose="020B0503020204020204" pitchFamily="34" charset="-122"/>
                        <a:ea typeface="微软雅黑" panose="020B0503020204020204" pitchFamily="34" charset="-122"/>
                      </a:endParaRPr>
                    </a:p>
                  </a:txBody>
                  <a:tcPr marL="101580" marR="101580" marT="50777" marB="50777"/>
                </a:tc>
                <a:tc>
                  <a:txBody>
                    <a:bodyPr/>
                    <a:lstStyle/>
                    <a:p>
                      <a:pPr>
                        <a:lnSpc>
                          <a:spcPct val="150000"/>
                        </a:lnSpc>
                      </a:pPr>
                      <a:endParaRPr lang="en-US" altLang="zh-CN" sz="1800" dirty="0">
                        <a:solidFill>
                          <a:schemeClr val="bg1">
                            <a:lumMod val="50000"/>
                          </a:schemeClr>
                        </a:solidFill>
                        <a:latin typeface="微软雅黑" panose="020B0503020204020204" pitchFamily="34" charset="-122"/>
                        <a:ea typeface="微软雅黑" panose="020B0503020204020204" pitchFamily="34" charset="-122"/>
                      </a:endParaRPr>
                    </a:p>
                    <a:p>
                      <a:pPr>
                        <a:lnSpc>
                          <a:spcPct val="150000"/>
                        </a:lnSpc>
                      </a:pPr>
                      <a:endParaRPr lang="en-US" altLang="zh-CN" sz="1800" dirty="0">
                        <a:solidFill>
                          <a:schemeClr val="bg1">
                            <a:lumMod val="50000"/>
                          </a:schemeClr>
                        </a:solidFill>
                        <a:latin typeface="微软雅黑" panose="020B0503020204020204" pitchFamily="34" charset="-122"/>
                        <a:ea typeface="微软雅黑" panose="020B0503020204020204" pitchFamily="34" charset="-122"/>
                      </a:endParaRPr>
                    </a:p>
                    <a:p>
                      <a:pPr>
                        <a:lnSpc>
                          <a:spcPct val="150000"/>
                        </a:lnSpc>
                      </a:pPr>
                      <a:endParaRPr lang="en-US" altLang="zh-CN" sz="1800" dirty="0">
                        <a:solidFill>
                          <a:schemeClr val="bg1">
                            <a:lumMod val="50000"/>
                          </a:schemeClr>
                        </a:solidFill>
                        <a:latin typeface="微软雅黑" panose="020B0503020204020204" pitchFamily="34" charset="-122"/>
                        <a:ea typeface="微软雅黑" panose="020B0503020204020204" pitchFamily="34" charset="-122"/>
                      </a:endParaRPr>
                    </a:p>
                    <a:p>
                      <a:pPr>
                        <a:lnSpc>
                          <a:spcPct val="150000"/>
                        </a:lnSpc>
                      </a:pPr>
                      <a:r>
                        <a:rPr lang="en-US" altLang="zh-CN" sz="1800" dirty="0" err="1">
                          <a:solidFill>
                            <a:schemeClr val="bg1">
                              <a:lumMod val="50000"/>
                            </a:schemeClr>
                          </a:solidFill>
                          <a:latin typeface="微软雅黑" panose="020B0503020204020204" pitchFamily="34" charset="-122"/>
                          <a:ea typeface="微软雅黑" panose="020B0503020204020204" pitchFamily="34" charset="-122"/>
                        </a:rPr>
                        <a:t>Slock</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等待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等待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等待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等待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获得</a:t>
                      </a:r>
                      <a:r>
                        <a:rPr lang="en-US" altLang="zh-CN" sz="1800" dirty="0" err="1">
                          <a:solidFill>
                            <a:schemeClr val="bg1">
                              <a:lumMod val="50000"/>
                            </a:schemeClr>
                          </a:solidFill>
                          <a:latin typeface="微软雅黑" panose="020B0503020204020204" pitchFamily="34" charset="-122"/>
                          <a:ea typeface="微软雅黑" panose="020B0503020204020204" pitchFamily="34" charset="-122"/>
                        </a:rPr>
                        <a:t>Slock</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    </a:t>
                      </a:r>
                    </a:p>
                    <a:p>
                      <a:pPr>
                        <a:lnSpc>
                          <a:spcPct val="150000"/>
                        </a:lnSpc>
                      </a:pPr>
                      <a:r>
                        <a:rPr lang="zh-CN" altLang="en-US" sz="1800" dirty="0">
                          <a:solidFill>
                            <a:schemeClr val="bg1">
                              <a:lumMod val="50000"/>
                            </a:schemeClr>
                          </a:solidFill>
                          <a:latin typeface="微软雅黑" panose="020B0503020204020204" pitchFamily="34" charset="-122"/>
                          <a:ea typeface="微软雅黑" panose="020B0503020204020204" pitchFamily="34" charset="-122"/>
                        </a:rPr>
                        <a:t>读</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A</a:t>
                      </a:r>
                      <a:r>
                        <a:rPr lang="zh-CN" altLang="en-US" sz="1800" dirty="0">
                          <a:solidFill>
                            <a:schemeClr val="bg1">
                              <a:lumMod val="50000"/>
                            </a:schemeClr>
                          </a:solidFill>
                          <a:latin typeface="微软雅黑" panose="020B0503020204020204" pitchFamily="34" charset="-122"/>
                          <a:ea typeface="微软雅黑" panose="020B0503020204020204" pitchFamily="34" charset="-122"/>
                        </a:rPr>
                        <a:t>＝</a:t>
                      </a:r>
                      <a:r>
                        <a:rPr lang="en-US" altLang="zh-CN" sz="1800" dirty="0">
                          <a:solidFill>
                            <a:schemeClr val="bg1">
                              <a:lumMod val="50000"/>
                            </a:schemeClr>
                          </a:solidFill>
                          <a:latin typeface="微软雅黑" panose="020B0503020204020204" pitchFamily="34" charset="-122"/>
                          <a:ea typeface="微软雅黑" panose="020B0503020204020204" pitchFamily="34" charset="-122"/>
                        </a:rPr>
                        <a:t>16</a:t>
                      </a:r>
                      <a:endParaRPr lang="zh-CN" altLang="en-US" sz="1800" dirty="0">
                        <a:solidFill>
                          <a:schemeClr val="bg1">
                            <a:lumMod val="50000"/>
                          </a:schemeClr>
                        </a:solidFill>
                        <a:latin typeface="微软雅黑" panose="020B0503020204020204" pitchFamily="34" charset="-122"/>
                        <a:ea typeface="微软雅黑" panose="020B0503020204020204" pitchFamily="34" charset="-122"/>
                      </a:endParaRPr>
                    </a:p>
                  </a:txBody>
                  <a:tcPr marL="101580" marR="101580" marT="50777" marB="50777"/>
                </a:tc>
                <a:extLst>
                  <a:ext uri="{0D108BD9-81ED-4DB2-BD59-A6C34878D82A}">
                    <a16:rowId xmlns:a16="http://schemas.microsoft.com/office/drawing/2014/main" val="10001"/>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2</a:t>
            </a:r>
            <a:r>
              <a:t>级封锁协议</a:t>
            </a:r>
          </a:p>
        </p:txBody>
      </p:sp>
      <p:graphicFrame>
        <p:nvGraphicFramePr>
          <p:cNvPr id="369679" name="Group 15"/>
          <p:cNvGraphicFramePr>
            <a:graphicFrameLocks noGrp="1"/>
          </p:cNvGraphicFramePr>
          <p:nvPr>
            <p:extLst>
              <p:ext uri="{D42A27DB-BD31-4B8C-83A1-F6EECF244321}">
                <p14:modId xmlns:p14="http://schemas.microsoft.com/office/powerpoint/2010/main" val="2906964704"/>
              </p:ext>
            </p:extLst>
          </p:nvPr>
        </p:nvGraphicFramePr>
        <p:xfrm>
          <a:off x="862956" y="672246"/>
          <a:ext cx="3979333" cy="4833056"/>
        </p:xfrm>
        <a:graphic>
          <a:graphicData uri="http://schemas.openxmlformats.org/drawingml/2006/table">
            <a:tbl>
              <a:tblPr>
                <a:tableStyleId>{69CF1AB2-1976-4502-BF36-3FF5EA218861}</a:tableStyleId>
              </a:tblPr>
              <a:tblGrid>
                <a:gridCol w="2201333">
                  <a:extLst>
                    <a:ext uri="{9D8B030D-6E8A-4147-A177-3AD203B41FA5}">
                      <a16:colId xmlns:a16="http://schemas.microsoft.com/office/drawing/2014/main" val="20000"/>
                    </a:ext>
                  </a:extLst>
                </a:gridCol>
                <a:gridCol w="1778000">
                  <a:extLst>
                    <a:ext uri="{9D8B030D-6E8A-4147-A177-3AD203B41FA5}">
                      <a16:colId xmlns:a16="http://schemas.microsoft.com/office/drawing/2014/main" val="20001"/>
                    </a:ext>
                  </a:extLst>
                </a:gridCol>
              </a:tblGrid>
              <a:tr h="411767">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3" marB="43323"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3" marB="43323" horzOverflow="overflow"/>
                </a:tc>
                <a:extLst>
                  <a:ext uri="{0D108BD9-81ED-4DB2-BD59-A6C34878D82A}">
                    <a16:rowId xmlns:a16="http://schemas.microsoft.com/office/drawing/2014/main" val="10000"/>
                  </a:ext>
                </a:extLst>
              </a:tr>
              <a:tr h="4421289">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① Sclock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获得</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     读</a:t>
                      </a:r>
                      <a:r>
                        <a:rPr kumimoji="0" lang="en-US" altLang="zh-CN" sz="1400" u="none" strike="noStrike" kern="1200" cap="none" normalizeH="0" baseline="0">
                          <a:ln>
                            <a:noFill/>
                          </a:ln>
                          <a:effectLst/>
                        </a:rPr>
                        <a:t>A=50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② Sclock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获得</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     读</a:t>
                      </a:r>
                      <a:r>
                        <a:rPr kumimoji="0" lang="en-US" altLang="zh-CN" sz="1400" u="none" strike="noStrike" kern="1200" cap="none" normalizeH="0" baseline="0">
                          <a:ln>
                            <a:noFill/>
                          </a:ln>
                          <a:effectLst/>
                        </a:rPr>
                        <a:t>B=100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③ </a:t>
                      </a:r>
                      <a:r>
                        <a:rPr kumimoji="0" lang="zh-CN" altLang="en-US" sz="1400" u="none" strike="noStrike" kern="1200" cap="none" normalizeH="0" baseline="0">
                          <a:ln>
                            <a:noFill/>
                          </a:ln>
                          <a:effectLst/>
                        </a:rPr>
                        <a:t>求和</a:t>
                      </a:r>
                      <a:r>
                        <a:rPr kumimoji="0" lang="en-US" altLang="zh-CN" sz="1400" u="none" strike="noStrike" kern="1200" cap="none" normalizeH="0" baseline="0">
                          <a:ln>
                            <a:noFill/>
                          </a:ln>
                          <a:effectLst/>
                        </a:rPr>
                        <a:t>=150</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00" marR="100000" marT="43323" marB="43323" horzOverflow="overflow"/>
                </a:tc>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Xlock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获得</a:t>
                      </a:r>
                      <a:r>
                        <a:rPr kumimoji="0" lang="en-US" altLang="zh-CN" sz="1400" u="none" strike="noStrike" kern="1200" cap="none" normalizeH="0" baseline="0">
                          <a:ln>
                            <a:noFill/>
                          </a:ln>
                          <a:effectLst/>
                        </a:rPr>
                        <a:t>Xlock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B=100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B←B*2</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写回</a:t>
                      </a:r>
                      <a:r>
                        <a:rPr kumimoji="0" lang="en-US" altLang="zh-CN" sz="1400" u="none" strike="noStrike" kern="1200" cap="none" normalizeH="0" baseline="0">
                          <a:ln>
                            <a:noFill/>
                          </a:ln>
                          <a:effectLst/>
                        </a:rPr>
                        <a:t>B=200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Commit</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Unlock B</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00" marR="100000" marT="43323" marB="43323" horzOverflow="overflow"/>
                </a:tc>
                <a:extLst>
                  <a:ext uri="{0D108BD9-81ED-4DB2-BD59-A6C34878D82A}">
                    <a16:rowId xmlns:a16="http://schemas.microsoft.com/office/drawing/2014/main" val="10001"/>
                  </a:ext>
                </a:extLst>
              </a:tr>
            </a:tbl>
          </a:graphicData>
        </a:graphic>
      </p:graphicFrame>
      <p:sp>
        <p:nvSpPr>
          <p:cNvPr id="29710" name="Rectangle 14"/>
          <p:cNvSpPr>
            <a:spLocks noChangeArrowheads="1"/>
          </p:cNvSpPr>
          <p:nvPr/>
        </p:nvSpPr>
        <p:spPr bwMode="auto">
          <a:xfrm>
            <a:off x="5800080" y="4441676"/>
            <a:ext cx="2878667" cy="564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a:r>
              <a:rPr lang="zh-CN" altLang="en-US" sz="2667" b="1">
                <a:solidFill>
                  <a:srgbClr val="FF0000"/>
                </a:solidFill>
                <a:latin typeface="微软雅黑" panose="020B0503020204020204" pitchFamily="34" charset="-122"/>
                <a:ea typeface="微软雅黑" panose="020B0503020204020204" pitchFamily="34" charset="-122"/>
              </a:rPr>
              <a:t>不可重复读 </a:t>
            </a:r>
          </a:p>
        </p:txBody>
      </p:sp>
      <p:graphicFrame>
        <p:nvGraphicFramePr>
          <p:cNvPr id="5" name="Group 15"/>
          <p:cNvGraphicFramePr>
            <a:graphicFrameLocks noGrp="1"/>
          </p:cNvGraphicFramePr>
          <p:nvPr>
            <p:extLst>
              <p:ext uri="{D42A27DB-BD31-4B8C-83A1-F6EECF244321}">
                <p14:modId xmlns:p14="http://schemas.microsoft.com/office/powerpoint/2010/main" val="3548280324"/>
              </p:ext>
            </p:extLst>
          </p:nvPr>
        </p:nvGraphicFramePr>
        <p:xfrm>
          <a:off x="5023969" y="672246"/>
          <a:ext cx="3979333" cy="3536596"/>
        </p:xfrm>
        <a:graphic>
          <a:graphicData uri="http://schemas.openxmlformats.org/drawingml/2006/table">
            <a:tbl>
              <a:tblPr>
                <a:tableStyleId>{69CF1AB2-1976-4502-BF36-3FF5EA218861}</a:tableStyleId>
              </a:tblPr>
              <a:tblGrid>
                <a:gridCol w="2201333">
                  <a:extLst>
                    <a:ext uri="{9D8B030D-6E8A-4147-A177-3AD203B41FA5}">
                      <a16:colId xmlns:a16="http://schemas.microsoft.com/office/drawing/2014/main" val="20000"/>
                    </a:ext>
                  </a:extLst>
                </a:gridCol>
                <a:gridCol w="1778000">
                  <a:extLst>
                    <a:ext uri="{9D8B030D-6E8A-4147-A177-3AD203B41FA5}">
                      <a16:colId xmlns:a16="http://schemas.microsoft.com/office/drawing/2014/main" val="20001"/>
                    </a:ext>
                  </a:extLst>
                </a:gridCol>
              </a:tblGrid>
              <a:tr h="411794">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0" marB="43320"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0" marB="43320" horzOverflow="overflow"/>
                </a:tc>
                <a:extLst>
                  <a:ext uri="{0D108BD9-81ED-4DB2-BD59-A6C34878D82A}">
                    <a16:rowId xmlns:a16="http://schemas.microsoft.com/office/drawing/2014/main" val="10000"/>
                  </a:ext>
                </a:extLst>
              </a:tr>
              <a:tr h="3124802">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④Sclock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获得</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     读</a:t>
                      </a:r>
                      <a:r>
                        <a:rPr kumimoji="0" lang="en-US" altLang="zh-CN" sz="1400" u="none" strike="noStrike" kern="1200" cap="none" normalizeH="0" baseline="0">
                          <a:ln>
                            <a:noFill/>
                          </a:ln>
                          <a:effectLst/>
                        </a:rPr>
                        <a:t>A=50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Sclock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获得</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     读</a:t>
                      </a:r>
                      <a:r>
                        <a:rPr kumimoji="0" lang="en-US" altLang="zh-CN" sz="1400" u="none" strike="noStrike" kern="1200" cap="none" normalizeH="0" baseline="0">
                          <a:ln>
                            <a:noFill/>
                          </a:ln>
                          <a:effectLst/>
                        </a:rPr>
                        <a:t>B=200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求和</a:t>
                      </a:r>
                      <a:r>
                        <a:rPr kumimoji="0" lang="en-US" altLang="zh-CN" sz="1400" u="none" strike="noStrike" kern="1200" cap="none" normalizeH="0" baseline="0">
                          <a:ln>
                            <a:noFill/>
                          </a:ln>
                          <a:effectLst/>
                        </a:rPr>
                        <a:t>=250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验算不对</a:t>
                      </a:r>
                      <a:r>
                        <a:rPr kumimoji="0" lang="en-US" altLang="zh-CN" sz="1400" u="none" strike="noStrike" kern="1200" cap="none" normalizeH="0" baseline="0">
                          <a:ln>
                            <a:noFill/>
                          </a:ln>
                          <a:effectLst/>
                        </a:rPr>
                        <a:t>)</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0" marB="43320" horzOverflow="overflow"/>
                </a:tc>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0" marB="43320" horzOverflow="overflow"/>
                </a:tc>
                <a:extLst>
                  <a:ext uri="{0D108BD9-81ED-4DB2-BD59-A6C34878D82A}">
                    <a16:rowId xmlns:a16="http://schemas.microsoft.com/office/drawing/2014/main" val="10001"/>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3</a:t>
            </a:r>
            <a:r>
              <a:t>级封锁协议</a:t>
            </a:r>
          </a:p>
        </p:txBody>
      </p:sp>
      <p:sp>
        <p:nvSpPr>
          <p:cNvPr id="28675" name="Rectangle 3"/>
          <p:cNvSpPr>
            <a:spLocks noGrp="1" noChangeArrowheads="1"/>
          </p:cNvSpPr>
          <p:nvPr>
            <p:ph sz="quarter" idx="10"/>
          </p:nvPr>
        </p:nvSpPr>
        <p:spPr>
          <a:xfrm>
            <a:off x="687513" y="769938"/>
            <a:ext cx="9001000" cy="2123636"/>
          </a:xfrm>
          <a:ln>
            <a:prstDash val="dash"/>
            <a:miter lim="800000"/>
            <a:headEnd/>
            <a:tailEnd/>
          </a:ln>
        </p:spPr>
        <p:txBody>
          <a:bodyPr lIns="79228" tIns="39613" rIns="79228" bIns="39613">
            <a:spAutoFit/>
          </a:bodyPr>
          <a:lstStyle/>
          <a:p>
            <a:pPr marL="317497" indent="-317497" defTabSz="792269" eaLnBrk="1" hangingPunct="1">
              <a:lnSpc>
                <a:spcPct val="150000"/>
              </a:lnSpc>
              <a:spcAft>
                <a:spcPts val="520"/>
              </a:spcAft>
              <a:defRPr/>
            </a:pPr>
            <a:r>
              <a:rPr lang="en-US" altLang="zh-CN" sz="2000" dirty="0"/>
              <a:t>1</a:t>
            </a:r>
            <a:r>
              <a:rPr lang="zh-CN" altLang="en-US" sz="2000" dirty="0"/>
              <a:t>级封锁协议 </a:t>
            </a:r>
            <a:r>
              <a:rPr lang="en-US" altLang="zh-CN" sz="2000" dirty="0"/>
              <a:t>+ </a:t>
            </a:r>
            <a:r>
              <a:rPr lang="zh-CN" altLang="en-US" sz="2000" b="1" dirty="0">
                <a:solidFill>
                  <a:srgbClr val="FF0000"/>
                </a:solidFill>
              </a:rPr>
              <a:t>事务</a:t>
            </a:r>
            <a:r>
              <a:rPr lang="en-US" altLang="zh-CN" sz="2000" b="1" dirty="0">
                <a:solidFill>
                  <a:srgbClr val="FF0000"/>
                </a:solidFill>
              </a:rPr>
              <a:t>T</a:t>
            </a:r>
            <a:r>
              <a:rPr lang="zh-CN" altLang="en-US" sz="2000" b="1" dirty="0">
                <a:solidFill>
                  <a:srgbClr val="FF0000"/>
                </a:solidFill>
              </a:rPr>
              <a:t>在读取数据</a:t>
            </a:r>
            <a:r>
              <a:rPr lang="en-US" altLang="zh-CN" sz="2000" b="1" dirty="0">
                <a:solidFill>
                  <a:srgbClr val="FF0000"/>
                </a:solidFill>
              </a:rPr>
              <a:t>R</a:t>
            </a:r>
            <a:r>
              <a:rPr lang="zh-CN" altLang="en-US" sz="2000" b="1" dirty="0">
                <a:solidFill>
                  <a:srgbClr val="FF0000"/>
                </a:solidFill>
              </a:rPr>
              <a:t>之前必须先对其加</a:t>
            </a:r>
            <a:r>
              <a:rPr lang="en-US" altLang="zh-CN" sz="2000" b="1" dirty="0">
                <a:solidFill>
                  <a:srgbClr val="FF0000"/>
                </a:solidFill>
                <a:highlight>
                  <a:srgbClr val="FFFF00"/>
                </a:highlight>
              </a:rPr>
              <a:t>S</a:t>
            </a:r>
            <a:r>
              <a:rPr lang="zh-CN" altLang="en-US" sz="2000" b="1" dirty="0">
                <a:solidFill>
                  <a:srgbClr val="FF0000"/>
                </a:solidFill>
                <a:highlight>
                  <a:srgbClr val="FFFF00"/>
                </a:highlight>
              </a:rPr>
              <a:t>锁</a:t>
            </a:r>
            <a:r>
              <a:rPr lang="zh-CN" altLang="en-US" sz="2000" b="1" dirty="0">
                <a:solidFill>
                  <a:srgbClr val="FF0000"/>
                </a:solidFill>
              </a:rPr>
              <a:t>，直到</a:t>
            </a:r>
            <a:r>
              <a:rPr lang="zh-CN" altLang="en-US" sz="2000" b="1" dirty="0">
                <a:solidFill>
                  <a:srgbClr val="FF0000"/>
                </a:solidFill>
                <a:highlight>
                  <a:srgbClr val="FFFF00"/>
                </a:highlight>
              </a:rPr>
              <a:t>事务结束才释放</a:t>
            </a:r>
            <a:endPar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endParaRPr>
          </a:p>
          <a:p>
            <a:pPr marL="317497" indent="-317497" defTabSz="792269" eaLnBrk="1" hangingPunct="1">
              <a:lnSpc>
                <a:spcPct val="150000"/>
              </a:lnSpc>
              <a:spcAft>
                <a:spcPts val="520"/>
              </a:spcAft>
              <a:defRPr/>
            </a:pPr>
            <a:r>
              <a:rPr lang="en-US" altLang="zh-CN" sz="2000" dirty="0">
                <a:highlight>
                  <a:srgbClr val="FFFF00"/>
                </a:highlight>
              </a:rPr>
              <a:t>3</a:t>
            </a:r>
            <a:r>
              <a:rPr lang="zh-CN" altLang="en-US" sz="2000" dirty="0">
                <a:highlight>
                  <a:srgbClr val="FFFF00"/>
                </a:highlight>
              </a:rPr>
              <a:t>级封锁协议可防止丢失修改、读脏数据和不可重复读。</a:t>
            </a:r>
          </a:p>
          <a:p>
            <a:pPr marL="317497" indent="-317497" defTabSz="792269" eaLnBrk="1" hangingPunct="1">
              <a:lnSpc>
                <a:spcPct val="150000"/>
              </a:lnSpc>
              <a:spcAft>
                <a:spcPts val="520"/>
              </a:spcAft>
              <a:defRPr/>
            </a:pPr>
            <a:endParaRPr lang="en-US" altLang="zh-CN" sz="2000" dirty="0"/>
          </a:p>
        </p:txBody>
      </p:sp>
      <p:graphicFrame>
        <p:nvGraphicFramePr>
          <p:cNvPr id="2" name="表格 1">
            <a:extLst>
              <a:ext uri="{FF2B5EF4-FFF2-40B4-BE49-F238E27FC236}">
                <a16:creationId xmlns:a16="http://schemas.microsoft.com/office/drawing/2014/main" id="{18050BC7-6929-68A9-4D9F-8329824C5561}"/>
              </a:ext>
            </a:extLst>
          </p:cNvPr>
          <p:cNvGraphicFramePr>
            <a:graphicFrameLocks noGrp="1"/>
          </p:cNvGraphicFramePr>
          <p:nvPr>
            <p:extLst>
              <p:ext uri="{D42A27DB-BD31-4B8C-83A1-F6EECF244321}">
                <p14:modId xmlns:p14="http://schemas.microsoft.com/office/powerpoint/2010/main" val="155802445"/>
              </p:ext>
            </p:extLst>
          </p:nvPr>
        </p:nvGraphicFramePr>
        <p:xfrm>
          <a:off x="759520" y="2281436"/>
          <a:ext cx="8161512" cy="3282598"/>
        </p:xfrm>
        <a:graphic>
          <a:graphicData uri="http://schemas.openxmlformats.org/drawingml/2006/table">
            <a:tbl>
              <a:tblPr firstRow="1" bandRow="1">
                <a:tableStyleId>{5C22544A-7EE6-4342-B048-85BDC9FD1C3A}</a:tableStyleId>
              </a:tblPr>
              <a:tblGrid>
                <a:gridCol w="1020189">
                  <a:extLst>
                    <a:ext uri="{9D8B030D-6E8A-4147-A177-3AD203B41FA5}">
                      <a16:colId xmlns:a16="http://schemas.microsoft.com/office/drawing/2014/main" val="20000"/>
                    </a:ext>
                  </a:extLst>
                </a:gridCol>
                <a:gridCol w="1020189">
                  <a:extLst>
                    <a:ext uri="{9D8B030D-6E8A-4147-A177-3AD203B41FA5}">
                      <a16:colId xmlns:a16="http://schemas.microsoft.com/office/drawing/2014/main" val="20001"/>
                    </a:ext>
                  </a:extLst>
                </a:gridCol>
                <a:gridCol w="1020189">
                  <a:extLst>
                    <a:ext uri="{9D8B030D-6E8A-4147-A177-3AD203B41FA5}">
                      <a16:colId xmlns:a16="http://schemas.microsoft.com/office/drawing/2014/main" val="20002"/>
                    </a:ext>
                  </a:extLst>
                </a:gridCol>
                <a:gridCol w="1020189">
                  <a:extLst>
                    <a:ext uri="{9D8B030D-6E8A-4147-A177-3AD203B41FA5}">
                      <a16:colId xmlns:a16="http://schemas.microsoft.com/office/drawing/2014/main" val="20003"/>
                    </a:ext>
                  </a:extLst>
                </a:gridCol>
                <a:gridCol w="1020189">
                  <a:extLst>
                    <a:ext uri="{9D8B030D-6E8A-4147-A177-3AD203B41FA5}">
                      <a16:colId xmlns:a16="http://schemas.microsoft.com/office/drawing/2014/main" val="20004"/>
                    </a:ext>
                  </a:extLst>
                </a:gridCol>
                <a:gridCol w="1020189">
                  <a:extLst>
                    <a:ext uri="{9D8B030D-6E8A-4147-A177-3AD203B41FA5}">
                      <a16:colId xmlns:a16="http://schemas.microsoft.com/office/drawing/2014/main" val="20005"/>
                    </a:ext>
                  </a:extLst>
                </a:gridCol>
                <a:gridCol w="1020189">
                  <a:extLst>
                    <a:ext uri="{9D8B030D-6E8A-4147-A177-3AD203B41FA5}">
                      <a16:colId xmlns:a16="http://schemas.microsoft.com/office/drawing/2014/main" val="20006"/>
                    </a:ext>
                  </a:extLst>
                </a:gridCol>
                <a:gridCol w="1020189">
                  <a:extLst>
                    <a:ext uri="{9D8B030D-6E8A-4147-A177-3AD203B41FA5}">
                      <a16:colId xmlns:a16="http://schemas.microsoft.com/office/drawing/2014/main" val="20007"/>
                    </a:ext>
                  </a:extLst>
                </a:gridCol>
              </a:tblGrid>
              <a:tr h="437226">
                <a:tc rowSpan="2">
                  <a:txBody>
                    <a:bodyPr/>
                    <a:lstStyle/>
                    <a:p>
                      <a:endParaRPr lang="zh-CN" altLang="en-US" sz="2000">
                        <a:solidFill>
                          <a:srgbClr val="FF0000"/>
                        </a:solidFill>
                        <a:highlight>
                          <a:srgbClr val="FFFF00"/>
                        </a:highlight>
                        <a:latin typeface="微软雅黑" panose="020B0503020204020204" pitchFamily="34" charset="-122"/>
                        <a:ea typeface="微软雅黑" panose="020B0503020204020204" pitchFamily="34" charset="-122"/>
                      </a:endParaRPr>
                    </a:p>
                  </a:txBody>
                  <a:tcPr marL="101608" marR="101608" marT="50810" marB="50810"/>
                </a:tc>
                <a:tc gridSpan="2">
                  <a:txBody>
                    <a:bodyPr/>
                    <a:lstStyle/>
                    <a:p>
                      <a:pPr algn="ctr"/>
                      <a:r>
                        <a:rPr lang="en-US" altLang="zh-CN" sz="2000" dirty="0">
                          <a:solidFill>
                            <a:srgbClr val="FF0000"/>
                          </a:solidFill>
                          <a:highlight>
                            <a:srgbClr val="FFFF00"/>
                          </a:highlight>
                          <a:latin typeface="微软雅黑" panose="020B0503020204020204" pitchFamily="34" charset="-122"/>
                          <a:ea typeface="微软雅黑" panose="020B0503020204020204" pitchFamily="34" charset="-122"/>
                        </a:rPr>
                        <a:t>X</a:t>
                      </a:r>
                      <a:r>
                        <a:rPr lang="zh-CN" altLang="en-US" sz="2000" dirty="0">
                          <a:solidFill>
                            <a:srgbClr val="FF0000"/>
                          </a:solidFill>
                          <a:highlight>
                            <a:srgbClr val="FFFF00"/>
                          </a:highlight>
                          <a:latin typeface="微软雅黑" panose="020B0503020204020204" pitchFamily="34" charset="-122"/>
                          <a:ea typeface="微软雅黑" panose="020B0503020204020204" pitchFamily="34" charset="-122"/>
                        </a:rPr>
                        <a:t>锁</a:t>
                      </a:r>
                    </a:p>
                  </a:txBody>
                  <a:tcPr marL="101608" marR="101608" marT="50810" marB="50810" anchor="ctr"/>
                </a:tc>
                <a:tc hMerge="1">
                  <a:txBody>
                    <a:bodyPr/>
                    <a:lstStyle/>
                    <a:p>
                      <a:endParaRPr lang="zh-CN" altLang="en-US">
                        <a:latin typeface="微软雅黑" panose="020B0503020204020204" pitchFamily="34" charset="-122"/>
                        <a:ea typeface="微软雅黑" panose="020B0503020204020204" pitchFamily="34" charset="-122"/>
                      </a:endParaRPr>
                    </a:p>
                  </a:txBody>
                  <a:tcPr/>
                </a:tc>
                <a:tc gridSpan="2">
                  <a:txBody>
                    <a:bodyPr/>
                    <a:lstStyle/>
                    <a:p>
                      <a:pPr algn="ctr"/>
                      <a:r>
                        <a:rPr lang="en-US" altLang="zh-CN" sz="2000">
                          <a:solidFill>
                            <a:srgbClr val="FF0000"/>
                          </a:solidFill>
                          <a:highlight>
                            <a:srgbClr val="FFFF00"/>
                          </a:highlight>
                          <a:latin typeface="微软雅黑" panose="020B0503020204020204" pitchFamily="34" charset="-122"/>
                          <a:ea typeface="微软雅黑" panose="020B0503020204020204" pitchFamily="34" charset="-122"/>
                        </a:rPr>
                        <a:t>S</a:t>
                      </a:r>
                      <a:r>
                        <a:rPr lang="zh-CN" altLang="en-US" sz="2000">
                          <a:solidFill>
                            <a:srgbClr val="FF0000"/>
                          </a:solidFill>
                          <a:highlight>
                            <a:srgbClr val="FFFF00"/>
                          </a:highlight>
                          <a:latin typeface="微软雅黑" panose="020B0503020204020204" pitchFamily="34" charset="-122"/>
                          <a:ea typeface="微软雅黑" panose="020B0503020204020204" pitchFamily="34" charset="-122"/>
                        </a:rPr>
                        <a:t>锁</a:t>
                      </a:r>
                    </a:p>
                  </a:txBody>
                  <a:tcPr marL="101608" marR="101608" marT="50810" marB="50810" anchor="ctr"/>
                </a:tc>
                <a:tc hMerge="1">
                  <a:txBody>
                    <a:bodyPr/>
                    <a:lstStyle/>
                    <a:p>
                      <a:endParaRPr lang="zh-CN" altLang="en-US">
                        <a:latin typeface="微软雅黑" panose="020B0503020204020204" pitchFamily="34" charset="-122"/>
                        <a:ea typeface="微软雅黑" panose="020B0503020204020204" pitchFamily="34" charset="-122"/>
                      </a:endParaRPr>
                    </a:p>
                  </a:txBody>
                  <a:tcPr/>
                </a:tc>
                <a:tc gridSpan="3">
                  <a:txBody>
                    <a:bodyPr/>
                    <a:lstStyle/>
                    <a:p>
                      <a:pPr algn="ctr"/>
                      <a:r>
                        <a:rPr lang="zh-CN" altLang="en-US" sz="2000">
                          <a:solidFill>
                            <a:srgbClr val="FF0000"/>
                          </a:solidFill>
                          <a:highlight>
                            <a:srgbClr val="FFFF00"/>
                          </a:highlight>
                          <a:latin typeface="微软雅黑" panose="020B0503020204020204" pitchFamily="34" charset="-122"/>
                          <a:ea typeface="微软雅黑" panose="020B0503020204020204" pitchFamily="34" charset="-122"/>
                        </a:rPr>
                        <a:t>一致性保证</a:t>
                      </a:r>
                    </a:p>
                  </a:txBody>
                  <a:tcPr marL="101608" marR="101608" marT="50810" marB="50810" anchor="ctr"/>
                </a:tc>
                <a:tc hMerge="1">
                  <a:txBody>
                    <a:bodyPr/>
                    <a:lstStyle/>
                    <a:p>
                      <a:endParaRPr lang="zh-CN" altLang="en-US">
                        <a:latin typeface="微软雅黑" panose="020B0503020204020204" pitchFamily="34" charset="-122"/>
                        <a:ea typeface="微软雅黑" panose="020B0503020204020204" pitchFamily="34" charset="-122"/>
                      </a:endParaRPr>
                    </a:p>
                  </a:txBody>
                  <a:tcPr/>
                </a:tc>
                <a:tc hMerge="1">
                  <a:txBody>
                    <a:bodyPr/>
                    <a:lstStyle/>
                    <a:p>
                      <a:pPr algn="ctr"/>
                      <a:endParaRPr lang="zh-CN" altLang="en-US">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10000"/>
                  </a:ext>
                </a:extLst>
              </a:tr>
              <a:tr h="711343">
                <a:tc vMerge="1">
                  <a:txBody>
                    <a:bodyPr/>
                    <a:lstStyle/>
                    <a:p>
                      <a:endParaRPr lang="zh-CN" altLang="en-US">
                        <a:latin typeface="微软雅黑" panose="020B0503020204020204" pitchFamily="34" charset="-122"/>
                        <a:ea typeface="微软雅黑" panose="020B0503020204020204" pitchFamily="34" charset="-122"/>
                      </a:endParaRPr>
                    </a:p>
                  </a:txBody>
                  <a:tcPr/>
                </a:tc>
                <a:tc>
                  <a:txBody>
                    <a:bodyPr/>
                    <a:lstStyle/>
                    <a:p>
                      <a:pPr algn="ctr"/>
                      <a:r>
                        <a:rPr lang="zh-CN" altLang="en-US" sz="1800" b="0" dirty="0">
                          <a:solidFill>
                            <a:srgbClr val="FF0000"/>
                          </a:solidFill>
                          <a:highlight>
                            <a:srgbClr val="FFFF00"/>
                          </a:highlight>
                          <a:latin typeface="微软雅黑" panose="020B0503020204020204" pitchFamily="34" charset="-122"/>
                          <a:ea typeface="微软雅黑" panose="020B0503020204020204" pitchFamily="34" charset="-122"/>
                        </a:rPr>
                        <a:t>操作结束释放</a:t>
                      </a:r>
                    </a:p>
                  </a:txBody>
                  <a:tcPr marL="101608" marR="101608" marT="50810" marB="50810"/>
                </a:tc>
                <a:tc>
                  <a:txBody>
                    <a:bodyPr/>
                    <a:lstStyle/>
                    <a:p>
                      <a:pPr algn="ct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事务结束释放</a:t>
                      </a:r>
                    </a:p>
                  </a:txBody>
                  <a:tcPr marL="101608" marR="101608" marT="50810" marB="50810"/>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操作结束释放</a:t>
                      </a:r>
                    </a:p>
                  </a:txBody>
                  <a:tcPr marL="101608" marR="101608" marT="50810" marB="50810"/>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事务结束释放</a:t>
                      </a:r>
                    </a:p>
                  </a:txBody>
                  <a:tcPr marL="101608" marR="101608" marT="50810" marB="50810"/>
                </a:tc>
                <a:tc>
                  <a:txBody>
                    <a:bodyPr/>
                    <a:lstStyle/>
                    <a:p>
                      <a:pPr algn="ct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不丢失修改</a:t>
                      </a:r>
                    </a:p>
                  </a:txBody>
                  <a:tcPr marL="101608" marR="101608" marT="50810" marB="50810"/>
                </a:tc>
                <a:tc>
                  <a:txBody>
                    <a:bodyPr/>
                    <a:lstStyle/>
                    <a:p>
                      <a:pPr algn="ct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不读脏数据</a:t>
                      </a:r>
                    </a:p>
                  </a:txBody>
                  <a:tcPr marL="101608" marR="101608" marT="50810" marB="50810"/>
                </a:tc>
                <a:tc>
                  <a:txBody>
                    <a:bodyPr/>
                    <a:lstStyle/>
                    <a:p>
                      <a:pPr algn="ctr"/>
                      <a:r>
                        <a:rPr lang="zh-CN" altLang="en-US" sz="1800" b="0">
                          <a:solidFill>
                            <a:srgbClr val="FF0000"/>
                          </a:solidFill>
                          <a:highlight>
                            <a:srgbClr val="FFFF00"/>
                          </a:highlight>
                          <a:latin typeface="微软雅黑" panose="020B0503020204020204" pitchFamily="34" charset="-122"/>
                          <a:ea typeface="微软雅黑" panose="020B0503020204020204" pitchFamily="34" charset="-122"/>
                        </a:rPr>
                        <a:t>可重复读</a:t>
                      </a:r>
                    </a:p>
                  </a:txBody>
                  <a:tcPr marL="101608" marR="101608" marT="50810" marB="50810"/>
                </a:tc>
                <a:extLst>
                  <a:ext uri="{0D108BD9-81ED-4DB2-BD59-A6C34878D82A}">
                    <a16:rowId xmlns:a16="http://schemas.microsoft.com/office/drawing/2014/main" val="10001"/>
                  </a:ext>
                </a:extLst>
              </a:tr>
              <a:tr h="711343">
                <a:tc>
                  <a:txBody>
                    <a:bodyPr/>
                    <a:lstStyle/>
                    <a:p>
                      <a:pPr marL="0" algn="l" defTabSz="713049" rtl="0" eaLnBrk="1" latinLnBrk="0" hangingPunct="1"/>
                      <a:r>
                        <a:rPr lang="en-US" altLang="zh-CN"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1</a:t>
                      </a:r>
                      <a:r>
                        <a:rPr lang="zh-CN" altLang="en-US"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级封锁协议</a:t>
                      </a:r>
                    </a:p>
                  </a:txBody>
                  <a:tcPr marL="101608" marR="101608" marT="50810" marB="50810"/>
                </a:tc>
                <a:tc>
                  <a:txBody>
                    <a:bodyPr/>
                    <a:lstStyle/>
                    <a:p>
                      <a:endParaRPr lang="zh-CN" altLang="en-US" sz="2000" dirty="0">
                        <a:solidFill>
                          <a:srgbClr val="FF0000"/>
                        </a:solidFill>
                        <a:highlight>
                          <a:srgbClr val="FFFF00"/>
                        </a:highlight>
                        <a:latin typeface="微软雅黑" panose="020B0503020204020204" pitchFamily="34" charset="-122"/>
                        <a:ea typeface="微软雅黑" panose="020B0503020204020204" pitchFamily="34" charset="-122"/>
                      </a:endParaRPr>
                    </a:p>
                  </a:txBody>
                  <a:tcPr marL="101608" marR="101608" marT="50810" marB="50810" anchor="ctr"/>
                </a:tc>
                <a:tc>
                  <a:txBody>
                    <a:bodyPr/>
                    <a:lstStyle/>
                    <a:p>
                      <a:pPr marL="0" algn="ctr" defTabSz="713049" rtl="0" eaLnBrk="1" latinLnBrk="0" hangingPunct="1"/>
                      <a:r>
                        <a:rPr lang="zh-CN" altLang="en-US" sz="2000" b="1" kern="1200" dirty="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extLst>
                  <a:ext uri="{0D108BD9-81ED-4DB2-BD59-A6C34878D82A}">
                    <a16:rowId xmlns:a16="http://schemas.microsoft.com/office/drawing/2014/main" val="10002"/>
                  </a:ext>
                </a:extLst>
              </a:tr>
              <a:tr h="711343">
                <a:tc>
                  <a:txBody>
                    <a:bodyPr/>
                    <a:lstStyle/>
                    <a:p>
                      <a:pPr marL="0" marR="0" indent="0" algn="l" defTabSz="713049" rtl="0" eaLnBrk="1" fontAlgn="auto" latinLnBrk="0" hangingPunct="1">
                        <a:lnSpc>
                          <a:spcPct val="100000"/>
                        </a:lnSpc>
                        <a:spcBef>
                          <a:spcPts val="0"/>
                        </a:spcBef>
                        <a:spcAft>
                          <a:spcPts val="0"/>
                        </a:spcAft>
                        <a:buClrTx/>
                        <a:buSzTx/>
                        <a:buFontTx/>
                        <a:buNone/>
                        <a:tabLst/>
                        <a:defRPr/>
                      </a:pPr>
                      <a:r>
                        <a:rPr lang="en-US" altLang="zh-CN"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2</a:t>
                      </a:r>
                      <a:r>
                        <a:rPr lang="zh-CN" altLang="en-US"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级封锁协议</a:t>
                      </a:r>
                    </a:p>
                  </a:txBody>
                  <a:tcPr marL="101608" marR="101608" marT="50810" marB="50810"/>
                </a:tc>
                <a:tc>
                  <a:txBody>
                    <a:bodyPr/>
                    <a:lstStyle/>
                    <a:p>
                      <a:endParaRPr lang="zh-CN" altLang="en-US" sz="2000">
                        <a:solidFill>
                          <a:srgbClr val="FF0000"/>
                        </a:solidFill>
                        <a:highlight>
                          <a:srgbClr val="FFFF00"/>
                        </a:highlight>
                        <a:latin typeface="微软雅黑" panose="020B0503020204020204" pitchFamily="34" charset="-122"/>
                        <a:ea typeface="微软雅黑" panose="020B0503020204020204" pitchFamily="34" charset="-122"/>
                      </a:endParaRP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extLst>
                  <a:ext uri="{0D108BD9-81ED-4DB2-BD59-A6C34878D82A}">
                    <a16:rowId xmlns:a16="http://schemas.microsoft.com/office/drawing/2014/main" val="10003"/>
                  </a:ext>
                </a:extLst>
              </a:tr>
              <a:tr h="711343">
                <a:tc>
                  <a:txBody>
                    <a:bodyPr/>
                    <a:lstStyle/>
                    <a:p>
                      <a:pPr marL="0" marR="0" indent="0" algn="l" defTabSz="713049" rtl="0" eaLnBrk="1" fontAlgn="auto" latinLnBrk="0" hangingPunct="1">
                        <a:lnSpc>
                          <a:spcPct val="100000"/>
                        </a:lnSpc>
                        <a:spcBef>
                          <a:spcPts val="0"/>
                        </a:spcBef>
                        <a:spcAft>
                          <a:spcPts val="0"/>
                        </a:spcAft>
                        <a:buClrTx/>
                        <a:buSzTx/>
                        <a:buFontTx/>
                        <a:buNone/>
                        <a:tabLst/>
                        <a:defRPr/>
                      </a:pPr>
                      <a:r>
                        <a:rPr lang="en-US" altLang="zh-CN"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3</a:t>
                      </a:r>
                      <a:r>
                        <a:rPr lang="zh-CN" altLang="en-US" sz="1800" b="0" kern="1200">
                          <a:solidFill>
                            <a:srgbClr val="FF0000"/>
                          </a:solidFill>
                          <a:highlight>
                            <a:srgbClr val="FFFF00"/>
                          </a:highlight>
                          <a:latin typeface="微软雅黑" panose="020B0503020204020204" pitchFamily="34" charset="-122"/>
                          <a:ea typeface="微软雅黑" panose="020B0503020204020204" pitchFamily="34" charset="-122"/>
                          <a:cs typeface="+mn-cs"/>
                        </a:rPr>
                        <a:t>级封锁协议</a:t>
                      </a:r>
                    </a:p>
                  </a:txBody>
                  <a:tcPr marL="101608" marR="101608" marT="50810" marB="50810"/>
                </a:tc>
                <a:tc>
                  <a:txBody>
                    <a:bodyPr/>
                    <a:lstStyle/>
                    <a:p>
                      <a:endParaRPr lang="zh-CN" altLang="en-US" sz="2000">
                        <a:solidFill>
                          <a:srgbClr val="FF0000"/>
                        </a:solidFill>
                        <a:highlight>
                          <a:srgbClr val="FFFF00"/>
                        </a:highlight>
                        <a:latin typeface="微软雅黑" panose="020B0503020204020204" pitchFamily="34" charset="-122"/>
                        <a:ea typeface="微软雅黑" panose="020B0503020204020204" pitchFamily="34" charset="-122"/>
                      </a:endParaRP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dirty="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algn="ctr" defTabSz="713049" rtl="0" eaLnBrk="1" latinLnBrk="0" hangingPunct="1"/>
                      <a:endPar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endParaRP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tc>
                  <a:txBody>
                    <a:bodyPr/>
                    <a:lstStyle/>
                    <a:p>
                      <a:pPr marL="0" marR="0" indent="0" algn="ctr" defTabSz="713049" rtl="0" eaLnBrk="1" fontAlgn="auto" latinLnBrk="0" hangingPunct="1">
                        <a:lnSpc>
                          <a:spcPct val="100000"/>
                        </a:lnSpc>
                        <a:spcBef>
                          <a:spcPts val="0"/>
                        </a:spcBef>
                        <a:spcAft>
                          <a:spcPts val="0"/>
                        </a:spcAft>
                        <a:buClrTx/>
                        <a:buSzTx/>
                        <a:buFontTx/>
                        <a:buNone/>
                        <a:tabLst/>
                        <a:defRPr/>
                      </a:pPr>
                      <a:r>
                        <a:rPr lang="zh-CN" altLang="en-US" sz="2000" b="1" kern="1200" dirty="0">
                          <a:solidFill>
                            <a:srgbClr val="FF0000"/>
                          </a:solidFill>
                          <a:highlight>
                            <a:srgbClr val="FFFF00"/>
                          </a:highlight>
                          <a:latin typeface="华文仿宋" panose="02010600040101010101" pitchFamily="2" charset="-122"/>
                          <a:ea typeface="华文仿宋" panose="02010600040101010101" pitchFamily="2" charset="-122"/>
                          <a:cs typeface="+mn-cs"/>
                        </a:rPr>
                        <a:t>√</a:t>
                      </a:r>
                    </a:p>
                  </a:txBody>
                  <a:tcPr marL="101608" marR="101608" marT="50810" marB="50810"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a:extLst>
              <a:ext uri="{FF2B5EF4-FFF2-40B4-BE49-F238E27FC236}">
                <a16:creationId xmlns:a16="http://schemas.microsoft.com/office/drawing/2014/main" id="{505284C1-10E2-4F34-A24F-775FD46A755C}"/>
              </a:ext>
            </a:extLst>
          </p:cNvPr>
          <p:cNvSpPr/>
          <p:nvPr/>
        </p:nvSpPr>
        <p:spPr>
          <a:xfrm>
            <a:off x="5440040" y="1561247"/>
            <a:ext cx="4176464" cy="2592505"/>
          </a:xfrm>
          <a:prstGeom prst="rect">
            <a:avLst/>
          </a:prstGeom>
        </p:spPr>
        <p:txBody>
          <a:bodyPr wrap="square">
            <a:spAutoFit/>
          </a:bodyPr>
          <a:lstStyle/>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01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并发控制概述</a:t>
            </a:r>
            <a:endParaRPr lang="en-US" altLang="zh-CN" sz="2000" dirty="0">
              <a:solidFill>
                <a:schemeClr val="tx1">
                  <a:lumMod val="95000"/>
                  <a:lumOff val="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02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封锁协议</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03</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  活锁与死锁据查询语言</a:t>
            </a:r>
            <a:r>
              <a:rPr lang="en-US" altLang="zh-CN" sz="2000" dirty="0">
                <a:solidFill>
                  <a:schemeClr val="tx1">
                    <a:lumMod val="95000"/>
                    <a:lumOff val="5000"/>
                  </a:schemeClr>
                </a:solidFill>
                <a:latin typeface="微软雅黑" panose="020B0503020204020204" pitchFamily="34" charset="-122"/>
                <a:ea typeface="微软雅黑" panose="020B0503020204020204" pitchFamily="34" charset="-122"/>
              </a:rPr>
              <a:t>DQL</a:t>
            </a:r>
            <a:endPar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04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封锁粒度</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05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并发调度的可串行性</a:t>
            </a:r>
          </a:p>
        </p:txBody>
      </p:sp>
      <p:cxnSp>
        <p:nvCxnSpPr>
          <p:cNvPr id="18" name="直接连接符 17">
            <a:extLst>
              <a:ext uri="{FF2B5EF4-FFF2-40B4-BE49-F238E27FC236}">
                <a16:creationId xmlns:a16="http://schemas.microsoft.com/office/drawing/2014/main" id="{44307505-3CD4-45FE-99DA-3693FE7D3F7C}"/>
              </a:ext>
            </a:extLst>
          </p:cNvPr>
          <p:cNvCxnSpPr>
            <a:cxnSpLocks/>
          </p:cNvCxnSpPr>
          <p:nvPr/>
        </p:nvCxnSpPr>
        <p:spPr>
          <a:xfrm>
            <a:off x="5520286" y="2065412"/>
            <a:ext cx="31233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3</a:t>
            </a:r>
            <a:r>
              <a:t>级封锁协议</a:t>
            </a:r>
          </a:p>
        </p:txBody>
      </p:sp>
      <p:graphicFrame>
        <p:nvGraphicFramePr>
          <p:cNvPr id="369679" name="Group 15"/>
          <p:cNvGraphicFramePr>
            <a:graphicFrameLocks noGrp="1"/>
          </p:cNvGraphicFramePr>
          <p:nvPr>
            <p:extLst>
              <p:ext uri="{D42A27DB-BD31-4B8C-83A1-F6EECF244321}">
                <p14:modId xmlns:p14="http://schemas.microsoft.com/office/powerpoint/2010/main" val="598290441"/>
              </p:ext>
            </p:extLst>
          </p:nvPr>
        </p:nvGraphicFramePr>
        <p:xfrm>
          <a:off x="903536" y="760748"/>
          <a:ext cx="3979333" cy="4833056"/>
        </p:xfrm>
        <a:graphic>
          <a:graphicData uri="http://schemas.openxmlformats.org/drawingml/2006/table">
            <a:tbl>
              <a:tblPr>
                <a:tableStyleId>{69CF1AB2-1976-4502-BF36-3FF5EA218861}</a:tableStyleId>
              </a:tblPr>
              <a:tblGrid>
                <a:gridCol w="2201333">
                  <a:extLst>
                    <a:ext uri="{9D8B030D-6E8A-4147-A177-3AD203B41FA5}">
                      <a16:colId xmlns:a16="http://schemas.microsoft.com/office/drawing/2014/main" val="20000"/>
                    </a:ext>
                  </a:extLst>
                </a:gridCol>
                <a:gridCol w="1778000">
                  <a:extLst>
                    <a:ext uri="{9D8B030D-6E8A-4147-A177-3AD203B41FA5}">
                      <a16:colId xmlns:a16="http://schemas.microsoft.com/office/drawing/2014/main" val="20001"/>
                    </a:ext>
                  </a:extLst>
                </a:gridCol>
              </a:tblGrid>
              <a:tr h="411767">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3" marB="43323"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3" marB="43323" horzOverflow="overflow"/>
                </a:tc>
                <a:extLst>
                  <a:ext uri="{0D108BD9-81ED-4DB2-BD59-A6C34878D82A}">
                    <a16:rowId xmlns:a16="http://schemas.microsoft.com/office/drawing/2014/main" val="10000"/>
                  </a:ext>
                </a:extLst>
              </a:tr>
              <a:tr h="4421289">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①    Slock A</a:t>
                      </a:r>
                    </a:p>
                    <a:p>
                      <a:pPr marL="0" marR="0" lvl="0" indent="0" algn="l"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A=50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Slock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B=100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求和</a:t>
                      </a:r>
                      <a:r>
                        <a:rPr kumimoji="0" lang="en-US" altLang="zh-CN" sz="1400" u="none" strike="noStrike" kern="1200" cap="none" normalizeH="0" baseline="0">
                          <a:ln>
                            <a:noFill/>
                          </a:ln>
                          <a:effectLst/>
                        </a:rPr>
                        <a:t>=150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②</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③   </a:t>
                      </a: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A=50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B=100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求和</a:t>
                      </a:r>
                      <a:r>
                        <a:rPr kumimoji="0" lang="en-US" altLang="zh-CN" sz="1400" u="none" strike="noStrike" kern="1200" cap="none" normalizeH="0" baseline="0">
                          <a:ln>
                            <a:noFill/>
                          </a:ln>
                          <a:effectLst/>
                        </a:rPr>
                        <a:t>=150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Commit</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A</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B</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23" marB="43323" horzOverflow="overflow"/>
                </a:tc>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Xlock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zh-CN" altLang="en-US"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endParaRPr>
                    </a:p>
                  </a:txBody>
                  <a:tcPr marL="100000" marR="100000" marT="43323" marB="43323" horzOverflow="overflow"/>
                </a:tc>
                <a:extLst>
                  <a:ext uri="{0D108BD9-81ED-4DB2-BD59-A6C34878D82A}">
                    <a16:rowId xmlns:a16="http://schemas.microsoft.com/office/drawing/2014/main" val="10001"/>
                  </a:ext>
                </a:extLst>
              </a:tr>
            </a:tbl>
          </a:graphicData>
        </a:graphic>
      </p:graphicFrame>
      <p:sp>
        <p:nvSpPr>
          <p:cNvPr id="31758" name="Rectangle 14"/>
          <p:cNvSpPr>
            <a:spLocks noChangeArrowheads="1"/>
          </p:cNvSpPr>
          <p:nvPr/>
        </p:nvSpPr>
        <p:spPr bwMode="auto">
          <a:xfrm>
            <a:off x="5944730" y="3801692"/>
            <a:ext cx="2878667" cy="564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a:r>
              <a:rPr lang="zh-CN" altLang="en-US" sz="2667" b="1">
                <a:solidFill>
                  <a:srgbClr val="FF0000"/>
                </a:solidFill>
                <a:latin typeface="微软雅黑" panose="020B0503020204020204" pitchFamily="34" charset="-122"/>
                <a:ea typeface="微软雅黑" panose="020B0503020204020204" pitchFamily="34" charset="-122"/>
              </a:rPr>
              <a:t>可重复读 </a:t>
            </a:r>
          </a:p>
        </p:txBody>
      </p:sp>
      <p:graphicFrame>
        <p:nvGraphicFramePr>
          <p:cNvPr id="5" name="Group 15"/>
          <p:cNvGraphicFramePr>
            <a:graphicFrameLocks noGrp="1"/>
          </p:cNvGraphicFramePr>
          <p:nvPr>
            <p:extLst>
              <p:ext uri="{D42A27DB-BD31-4B8C-83A1-F6EECF244321}">
                <p14:modId xmlns:p14="http://schemas.microsoft.com/office/powerpoint/2010/main" val="136574500"/>
              </p:ext>
            </p:extLst>
          </p:nvPr>
        </p:nvGraphicFramePr>
        <p:xfrm>
          <a:off x="5143925" y="748400"/>
          <a:ext cx="3979333" cy="2365375"/>
        </p:xfrm>
        <a:graphic>
          <a:graphicData uri="http://schemas.openxmlformats.org/drawingml/2006/table">
            <a:tbl>
              <a:tblPr>
                <a:tableStyleId>{69CF1AB2-1976-4502-BF36-3FF5EA218861}</a:tableStyleId>
              </a:tblPr>
              <a:tblGrid>
                <a:gridCol w="2201333">
                  <a:extLst>
                    <a:ext uri="{9D8B030D-6E8A-4147-A177-3AD203B41FA5}">
                      <a16:colId xmlns:a16="http://schemas.microsoft.com/office/drawing/2014/main" val="20000"/>
                    </a:ext>
                  </a:extLst>
                </a:gridCol>
                <a:gridCol w="1778000">
                  <a:extLst>
                    <a:ext uri="{9D8B030D-6E8A-4147-A177-3AD203B41FA5}">
                      <a16:colId xmlns:a16="http://schemas.microsoft.com/office/drawing/2014/main" val="20001"/>
                    </a:ext>
                  </a:extLst>
                </a:gridCol>
              </a:tblGrid>
              <a:tr h="411713">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297" marB="43297"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297" marB="43297" horzOverflow="overflow"/>
                </a:tc>
                <a:extLst>
                  <a:ext uri="{0D108BD9-81ED-4DB2-BD59-A6C34878D82A}">
                    <a16:rowId xmlns:a16="http://schemas.microsoft.com/office/drawing/2014/main" val="10000"/>
                  </a:ext>
                </a:extLst>
              </a:tr>
              <a:tr h="1953662">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④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⑤</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297" marB="43297" horzOverflow="overflow"/>
                </a:tc>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获得</a:t>
                      </a:r>
                      <a:r>
                        <a:rPr kumimoji="0" lang="en-US" altLang="zh-CN" sz="1400" u="none" strike="noStrike" kern="1200" cap="none" normalizeH="0" baseline="0">
                          <a:ln>
                            <a:noFill/>
                          </a:ln>
                          <a:effectLst/>
                        </a:rPr>
                        <a:t>Xlock B</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B=100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B←B*2</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写回</a:t>
                      </a:r>
                      <a:r>
                        <a:rPr kumimoji="0" lang="en-US" altLang="zh-CN" sz="1400" u="none" strike="noStrike" kern="1200" cap="none" normalizeH="0" baseline="0">
                          <a:ln>
                            <a:noFill/>
                          </a:ln>
                          <a:effectLst/>
                        </a:rPr>
                        <a:t>B=200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Commit</a:t>
                      </a:r>
                    </a:p>
                    <a:p>
                      <a:pPr marL="0" marR="0" lvl="0" indent="0" algn="l"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Unlock B </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297" marB="43297" horzOverflow="overflow"/>
                </a:tc>
                <a:extLst>
                  <a:ext uri="{0D108BD9-81ED-4DB2-BD59-A6C34878D82A}">
                    <a16:rowId xmlns:a16="http://schemas.microsoft.com/office/drawing/2014/main" val="10001"/>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a:t>3</a:t>
            </a:r>
            <a:r>
              <a:t>级封锁协议</a:t>
            </a:r>
          </a:p>
        </p:txBody>
      </p:sp>
      <p:graphicFrame>
        <p:nvGraphicFramePr>
          <p:cNvPr id="370704" name="Group 16"/>
          <p:cNvGraphicFramePr>
            <a:graphicFrameLocks noGrp="1"/>
          </p:cNvGraphicFramePr>
          <p:nvPr>
            <p:extLst>
              <p:ext uri="{D42A27DB-BD31-4B8C-83A1-F6EECF244321}">
                <p14:modId xmlns:p14="http://schemas.microsoft.com/office/powerpoint/2010/main" val="2272485032"/>
              </p:ext>
            </p:extLst>
          </p:nvPr>
        </p:nvGraphicFramePr>
        <p:xfrm>
          <a:off x="1079500" y="824248"/>
          <a:ext cx="3810000" cy="4769556"/>
        </p:xfrm>
        <a:graphic>
          <a:graphicData uri="http://schemas.openxmlformats.org/drawingml/2006/table">
            <a:tbl>
              <a:tblPr>
                <a:tableStyleId>{69CF1AB2-1976-4502-BF36-3FF5EA218861}</a:tableStyleId>
              </a:tblPr>
              <a:tblGrid>
                <a:gridCol w="1947333">
                  <a:extLst>
                    <a:ext uri="{9D8B030D-6E8A-4147-A177-3AD203B41FA5}">
                      <a16:colId xmlns:a16="http://schemas.microsoft.com/office/drawing/2014/main" val="20000"/>
                    </a:ext>
                  </a:extLst>
                </a:gridCol>
                <a:gridCol w="1862667">
                  <a:extLst>
                    <a:ext uri="{9D8B030D-6E8A-4147-A177-3AD203B41FA5}">
                      <a16:colId xmlns:a16="http://schemas.microsoft.com/office/drawing/2014/main" val="20001"/>
                    </a:ext>
                  </a:extLst>
                </a:gridCol>
              </a:tblGrid>
              <a:tr h="411787">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33" marB="43333"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33" marB="43333" horzOverflow="overflow"/>
                </a:tc>
                <a:extLst>
                  <a:ext uri="{0D108BD9-81ED-4DB2-BD59-A6C34878D82A}">
                    <a16:rowId xmlns:a16="http://schemas.microsoft.com/office/drawing/2014/main" val="10000"/>
                  </a:ext>
                </a:extLst>
              </a:tr>
              <a:tr h="4357769">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① Xlock C</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读</a:t>
                      </a:r>
                      <a:r>
                        <a:rPr kumimoji="0" lang="en-US" altLang="zh-CN" sz="1400" u="none" strike="noStrike" kern="1200" cap="none" normalizeH="0" baseline="0">
                          <a:ln>
                            <a:noFill/>
                          </a:ln>
                          <a:effectLst/>
                        </a:rPr>
                        <a:t>C= 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C←C*2</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写回</a:t>
                      </a:r>
                      <a:r>
                        <a:rPr kumimoji="0" lang="en-US" altLang="zh-CN" sz="1400" u="none" strike="noStrike" kern="1200" cap="none" normalizeH="0" baseline="0">
                          <a:ln>
                            <a:noFill/>
                          </a:ln>
                          <a:effectLst/>
                        </a:rPr>
                        <a:t>C=200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②</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a:ln>
                          <a:noFill/>
                        </a:ln>
                        <a:effectLst/>
                      </a:endParaRP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③ ROLLBACK</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(C</a:t>
                      </a:r>
                      <a:r>
                        <a:rPr kumimoji="0" lang="zh-CN" altLang="en-US" sz="1400" u="none" strike="noStrike" kern="1200" cap="none" normalizeH="0" baseline="0">
                          <a:ln>
                            <a:noFill/>
                          </a:ln>
                          <a:effectLst/>
                        </a:rPr>
                        <a:t>恢复为</a:t>
                      </a:r>
                      <a:r>
                        <a:rPr kumimoji="0" lang="en-US" altLang="zh-CN" sz="1400" u="none" strike="noStrike" kern="1200" cap="none" normalizeH="0" baseline="0">
                          <a:ln>
                            <a:noFill/>
                          </a:ln>
                          <a:effectLst/>
                        </a:rPr>
                        <a:t>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Unlock C</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④</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⑤</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endParaRPr kumimoji="0" lang="en-US" altLang="zh-CN" sz="1400" b="1"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33" marB="43333" horzOverflow="overflow"/>
                </a:tc>
                <a:tc>
                  <a:txBody>
                    <a:bodyPr/>
                    <a:lstStyle/>
                    <a:p>
                      <a:pPr marL="0" marR="0" lvl="0" indent="0" algn="just"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dirty="0">
                        <a:ln>
                          <a:noFill/>
                        </a:ln>
                        <a:effectLst/>
                      </a:endParaRP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a:ln>
                            <a:noFill/>
                          </a:ln>
                          <a:effectLst/>
                        </a:rPr>
                        <a:t> </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err="1">
                          <a:ln>
                            <a:noFill/>
                          </a:ln>
                          <a:effectLst/>
                        </a:rPr>
                        <a:t>Slock</a:t>
                      </a:r>
                      <a:r>
                        <a:rPr kumimoji="0" lang="en-US" altLang="zh-CN" sz="1400" u="none" strike="noStrike" kern="1200" cap="none" normalizeH="0" baseline="0" dirty="0">
                          <a:ln>
                            <a:noFill/>
                          </a:ln>
                          <a:effectLst/>
                        </a:rPr>
                        <a:t> C</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等待</a:t>
                      </a:r>
                      <a:endParaRPr kumimoji="0" lang="en-US" altLang="zh-CN" sz="1400" u="none" strike="noStrike" kern="1200" cap="none" normalizeH="0" baseline="0" dirty="0">
                        <a:ln>
                          <a:noFill/>
                        </a:ln>
                        <a:effectLst/>
                      </a:endParaRPr>
                    </a:p>
                    <a:p>
                      <a:pPr marL="0" marR="0" lvl="0" indent="0" algn="just" defTabSz="914400" rtl="0" eaLnBrk="1" fontAlgn="base" latinLnBrk="0" hangingPunct="1">
                        <a:lnSpc>
                          <a:spcPct val="120000"/>
                        </a:lnSpc>
                        <a:spcBef>
                          <a:spcPct val="20000"/>
                        </a:spcBef>
                        <a:spcAft>
                          <a:spcPct val="0"/>
                        </a:spcAft>
                        <a:buClrTx/>
                        <a:buSzPct val="60000"/>
                        <a:buFontTx/>
                        <a:buNone/>
                        <a:tabLst/>
                        <a:defRPr/>
                      </a:pPr>
                      <a:r>
                        <a:rPr kumimoji="0" lang="zh-CN" altLang="en-US" sz="1400" u="none" strike="noStrike" kern="1200" cap="none" normalizeH="0" baseline="0" dirty="0">
                          <a:ln>
                            <a:noFill/>
                          </a:ln>
                          <a:effectLst/>
                        </a:rPr>
                        <a:t>等待</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获得</a:t>
                      </a:r>
                      <a:r>
                        <a:rPr kumimoji="0" lang="en-US" altLang="zh-CN" sz="1400" u="none" strike="noStrike" kern="1200" cap="none" normalizeH="0" baseline="0" dirty="0" err="1">
                          <a:ln>
                            <a:noFill/>
                          </a:ln>
                          <a:effectLst/>
                        </a:rPr>
                        <a:t>Slock</a:t>
                      </a:r>
                      <a:r>
                        <a:rPr kumimoji="0" lang="en-US" altLang="zh-CN" sz="1400" u="none" strike="noStrike" kern="1200" cap="none" normalizeH="0" baseline="0" dirty="0">
                          <a:ln>
                            <a:noFill/>
                          </a:ln>
                          <a:effectLst/>
                        </a:rPr>
                        <a:t> C</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dirty="0">
                          <a:ln>
                            <a:noFill/>
                          </a:ln>
                          <a:effectLst/>
                        </a:rPr>
                        <a:t>读</a:t>
                      </a:r>
                      <a:r>
                        <a:rPr kumimoji="0" lang="en-US" altLang="zh-CN" sz="1400" u="none" strike="noStrike" kern="1200" cap="none" normalizeH="0" baseline="0" dirty="0">
                          <a:ln>
                            <a:noFill/>
                          </a:ln>
                          <a:effectLst/>
                        </a:rPr>
                        <a:t>C=100</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a:ln>
                            <a:noFill/>
                          </a:ln>
                          <a:effectLst/>
                        </a:rPr>
                        <a:t>Commit C</a:t>
                      </a:r>
                    </a:p>
                    <a:p>
                      <a:pPr marL="0" marR="0" lvl="0" indent="0" algn="just"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dirty="0">
                          <a:ln>
                            <a:noFill/>
                          </a:ln>
                          <a:effectLst/>
                        </a:rPr>
                        <a:t>Unlock C</a:t>
                      </a:r>
                      <a:endParaRPr kumimoji="0" lang="en-US" altLang="zh-CN" sz="1400" b="1" u="none" strike="noStrike" kern="1200" cap="none" normalizeH="0" baseline="0" dirty="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00" marR="100000" marT="43333" marB="43333" horzOverflow="overflow"/>
                </a:tc>
                <a:extLst>
                  <a:ext uri="{0D108BD9-81ED-4DB2-BD59-A6C34878D82A}">
                    <a16:rowId xmlns:a16="http://schemas.microsoft.com/office/drawing/2014/main" val="10001"/>
                  </a:ext>
                </a:extLst>
              </a:tr>
            </a:tbl>
          </a:graphicData>
        </a:graphic>
      </p:graphicFrame>
      <p:sp>
        <p:nvSpPr>
          <p:cNvPr id="32782" name="Rectangle 14"/>
          <p:cNvSpPr>
            <a:spLocks noChangeArrowheads="1"/>
          </p:cNvSpPr>
          <p:nvPr/>
        </p:nvSpPr>
        <p:spPr bwMode="auto">
          <a:xfrm>
            <a:off x="5240514" y="2421820"/>
            <a:ext cx="2878667" cy="564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a:r>
              <a:rPr lang="zh-CN" altLang="en-US" sz="2667" b="1">
                <a:solidFill>
                  <a:srgbClr val="FF0000"/>
                </a:solidFill>
                <a:latin typeface="微软雅黑" panose="020B0503020204020204" pitchFamily="34" charset="-122"/>
                <a:ea typeface="微软雅黑" panose="020B0503020204020204" pitchFamily="34" charset="-122"/>
              </a:rPr>
              <a:t>不读“脏”数据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riangle rectangle 10"/>
          <p:cNvSpPr/>
          <p:nvPr/>
        </p:nvSpPr>
        <p:spPr>
          <a:xfrm rot="16200000" flipH="1">
            <a:off x="746436" y="1420687"/>
            <a:ext cx="343780" cy="334946"/>
          </a:xfrm>
          <a:prstGeom prst="rtTriangle">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endParaRPr lang="en-US" sz="3111" dirty="0"/>
          </a:p>
        </p:txBody>
      </p:sp>
      <p:sp>
        <p:nvSpPr>
          <p:cNvPr id="6" name="矩形 5"/>
          <p:cNvSpPr/>
          <p:nvPr/>
        </p:nvSpPr>
        <p:spPr>
          <a:xfrm>
            <a:off x="1158876" y="850195"/>
            <a:ext cx="8881180" cy="424744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111" dirty="0"/>
          </a:p>
        </p:txBody>
      </p:sp>
      <p:sp>
        <p:nvSpPr>
          <p:cNvPr id="7" name="矩形 6"/>
          <p:cNvSpPr/>
          <p:nvPr/>
        </p:nvSpPr>
        <p:spPr>
          <a:xfrm>
            <a:off x="1085110" y="1491994"/>
            <a:ext cx="4081639" cy="3572132"/>
          </a:xfrm>
          <a:prstGeom prst="rect">
            <a:avLst/>
          </a:prstGeom>
        </p:spPr>
        <p:txBody>
          <a:bodyPr>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1556" b="1" dirty="0">
                <a:latin typeface="微软雅黑" pitchFamily="34" charset="-122"/>
                <a:ea typeface="微软雅黑" pitchFamily="34" charset="-122"/>
              </a:rPr>
              <a:t>活锁</a:t>
            </a:r>
            <a:r>
              <a:rPr lang="zh-CN" altLang="en-US" sz="1556" dirty="0">
                <a:solidFill>
                  <a:schemeClr val="tx1">
                    <a:lumMod val="65000"/>
                    <a:lumOff val="35000"/>
                  </a:schemeClr>
                </a:solidFill>
                <a:latin typeface="微软雅黑" pitchFamily="34" charset="-122"/>
                <a:ea typeface="微软雅黑" pitchFamily="34" charset="-122"/>
              </a:rPr>
              <a:t>：指事物</a:t>
            </a:r>
            <a:r>
              <a:rPr lang="en-US" altLang="zh-CN" sz="1556" dirty="0">
                <a:solidFill>
                  <a:schemeClr val="tx1">
                    <a:lumMod val="65000"/>
                    <a:lumOff val="35000"/>
                  </a:schemeClr>
                </a:solidFill>
                <a:latin typeface="微软雅黑" pitchFamily="34" charset="-122"/>
                <a:ea typeface="微软雅黑" pitchFamily="34" charset="-122"/>
              </a:rPr>
              <a:t>1</a:t>
            </a:r>
            <a:r>
              <a:rPr lang="zh-CN" altLang="en-US" sz="1556" dirty="0">
                <a:solidFill>
                  <a:schemeClr val="tx1">
                    <a:lumMod val="65000"/>
                    <a:lumOff val="35000"/>
                  </a:schemeClr>
                </a:solidFill>
                <a:latin typeface="微软雅黑" pitchFamily="34" charset="-122"/>
                <a:ea typeface="微软雅黑" pitchFamily="34" charset="-122"/>
              </a:rPr>
              <a:t>可以使用资源，但它让其他事物先使用资源；事物</a:t>
            </a:r>
            <a:r>
              <a:rPr lang="en-US" altLang="zh-CN" sz="1556" dirty="0">
                <a:solidFill>
                  <a:schemeClr val="tx1">
                    <a:lumMod val="65000"/>
                    <a:lumOff val="35000"/>
                  </a:schemeClr>
                </a:solidFill>
                <a:latin typeface="微软雅黑" pitchFamily="34" charset="-122"/>
                <a:ea typeface="微软雅黑" pitchFamily="34" charset="-122"/>
              </a:rPr>
              <a:t>2</a:t>
            </a:r>
            <a:r>
              <a:rPr lang="zh-CN" altLang="en-US" sz="1556" dirty="0">
                <a:solidFill>
                  <a:schemeClr val="tx1">
                    <a:lumMod val="65000"/>
                    <a:lumOff val="35000"/>
                  </a:schemeClr>
                </a:solidFill>
                <a:latin typeface="微软雅黑" pitchFamily="34" charset="-122"/>
                <a:ea typeface="微软雅黑" pitchFamily="34" charset="-122"/>
              </a:rPr>
              <a:t>可以使用资源，但它也让其他事物先使用资源，于是两者一直谦让，都无法使用资源。</a:t>
            </a:r>
            <a:endParaRPr lang="en-US" altLang="zh-CN" sz="1556" dirty="0">
              <a:solidFill>
                <a:schemeClr val="tx1">
                  <a:lumMod val="65000"/>
                  <a:lumOff val="35000"/>
                </a:schemeClr>
              </a:solidFill>
              <a:latin typeface="微软雅黑" pitchFamily="34" charset="-122"/>
              <a:ea typeface="微软雅黑" pitchFamily="34" charset="-122"/>
            </a:endParaRPr>
          </a:p>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1556" b="1" dirty="0">
                <a:latin typeface="微软雅黑" pitchFamily="34" charset="-122"/>
                <a:ea typeface="微软雅黑" pitchFamily="34" charset="-122"/>
              </a:rPr>
              <a:t>饥饿</a:t>
            </a:r>
            <a:r>
              <a:rPr lang="zh-CN" altLang="en-US" sz="1556" dirty="0">
                <a:solidFill>
                  <a:schemeClr val="tx1">
                    <a:lumMod val="65000"/>
                    <a:lumOff val="35000"/>
                  </a:schemeClr>
                </a:solidFill>
                <a:latin typeface="微软雅黑" pitchFamily="34" charset="-122"/>
                <a:ea typeface="微软雅黑" pitchFamily="34" charset="-122"/>
              </a:rPr>
              <a:t>：是指如果事务</a:t>
            </a:r>
            <a:r>
              <a:rPr lang="en-US" altLang="zh-CN" sz="1556" dirty="0">
                <a:solidFill>
                  <a:schemeClr val="tx1">
                    <a:lumMod val="65000"/>
                    <a:lumOff val="35000"/>
                  </a:schemeClr>
                </a:solidFill>
                <a:latin typeface="微软雅黑" pitchFamily="34" charset="-122"/>
                <a:ea typeface="微软雅黑" pitchFamily="34" charset="-122"/>
              </a:rPr>
              <a:t>T1</a:t>
            </a:r>
            <a:r>
              <a:rPr lang="zh-CN" altLang="en-US" sz="1556" dirty="0">
                <a:solidFill>
                  <a:schemeClr val="tx1">
                    <a:lumMod val="65000"/>
                    <a:lumOff val="35000"/>
                  </a:schemeClr>
                </a:solidFill>
                <a:latin typeface="微软雅黑" pitchFamily="34" charset="-122"/>
                <a:ea typeface="微软雅黑" pitchFamily="34" charset="-122"/>
              </a:rPr>
              <a:t>封锁了数据</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事务</a:t>
            </a:r>
            <a:r>
              <a:rPr lang="en-US" altLang="zh-CN" sz="1556" dirty="0">
                <a:solidFill>
                  <a:schemeClr val="tx1">
                    <a:lumMod val="65000"/>
                    <a:lumOff val="35000"/>
                  </a:schemeClr>
                </a:solidFill>
                <a:latin typeface="微软雅黑" pitchFamily="34" charset="-122"/>
                <a:ea typeface="微软雅黑" pitchFamily="34" charset="-122"/>
              </a:rPr>
              <a:t>T2</a:t>
            </a:r>
            <a:r>
              <a:rPr lang="zh-CN" altLang="en-US" sz="1556" dirty="0">
                <a:solidFill>
                  <a:schemeClr val="tx1">
                    <a:lumMod val="65000"/>
                    <a:lumOff val="35000"/>
                  </a:schemeClr>
                </a:solidFill>
                <a:latin typeface="微软雅黑" pitchFamily="34" charset="-122"/>
                <a:ea typeface="微软雅黑" pitchFamily="34" charset="-122"/>
              </a:rPr>
              <a:t>又请求封锁</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，于是</a:t>
            </a:r>
            <a:r>
              <a:rPr lang="en-US" altLang="zh-CN" sz="1556" dirty="0">
                <a:solidFill>
                  <a:schemeClr val="tx1">
                    <a:lumMod val="65000"/>
                    <a:lumOff val="35000"/>
                  </a:schemeClr>
                </a:solidFill>
                <a:latin typeface="微软雅黑" pitchFamily="34" charset="-122"/>
                <a:ea typeface="微软雅黑" pitchFamily="34" charset="-122"/>
              </a:rPr>
              <a:t>T2</a:t>
            </a:r>
            <a:r>
              <a:rPr lang="zh-CN" altLang="en-US" sz="1556" dirty="0">
                <a:solidFill>
                  <a:schemeClr val="tx1">
                    <a:lumMod val="65000"/>
                    <a:lumOff val="35000"/>
                  </a:schemeClr>
                </a:solidFill>
                <a:latin typeface="微软雅黑" pitchFamily="34" charset="-122"/>
                <a:ea typeface="微软雅黑" pitchFamily="34" charset="-122"/>
              </a:rPr>
              <a:t>等待。</a:t>
            </a:r>
            <a:r>
              <a:rPr lang="en-US" altLang="zh-CN" sz="1556" dirty="0">
                <a:solidFill>
                  <a:schemeClr val="tx1">
                    <a:lumMod val="65000"/>
                    <a:lumOff val="35000"/>
                  </a:schemeClr>
                </a:solidFill>
                <a:latin typeface="微软雅黑" pitchFamily="34" charset="-122"/>
                <a:ea typeface="微软雅黑" pitchFamily="34" charset="-122"/>
              </a:rPr>
              <a:t>T3</a:t>
            </a:r>
            <a:r>
              <a:rPr lang="zh-CN" altLang="en-US" sz="1556" dirty="0">
                <a:solidFill>
                  <a:schemeClr val="tx1">
                    <a:lumMod val="65000"/>
                    <a:lumOff val="35000"/>
                  </a:schemeClr>
                </a:solidFill>
                <a:latin typeface="微软雅黑" pitchFamily="34" charset="-122"/>
                <a:ea typeface="微软雅黑" pitchFamily="34" charset="-122"/>
              </a:rPr>
              <a:t>也请求封锁</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，当</a:t>
            </a:r>
            <a:r>
              <a:rPr lang="en-US" altLang="zh-CN" sz="1556" dirty="0">
                <a:solidFill>
                  <a:schemeClr val="tx1">
                    <a:lumMod val="65000"/>
                    <a:lumOff val="35000"/>
                  </a:schemeClr>
                </a:solidFill>
                <a:latin typeface="微软雅黑" pitchFamily="34" charset="-122"/>
                <a:ea typeface="微软雅黑" pitchFamily="34" charset="-122"/>
              </a:rPr>
              <a:t>T1</a:t>
            </a:r>
            <a:r>
              <a:rPr lang="zh-CN" altLang="en-US" sz="1556" dirty="0">
                <a:solidFill>
                  <a:schemeClr val="tx1">
                    <a:lumMod val="65000"/>
                    <a:lumOff val="35000"/>
                  </a:schemeClr>
                </a:solidFill>
                <a:latin typeface="微软雅黑" pitchFamily="34" charset="-122"/>
                <a:ea typeface="微软雅黑" pitchFamily="34" charset="-122"/>
              </a:rPr>
              <a:t>释放了</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上的封锁后，系统首先批准了</a:t>
            </a:r>
            <a:r>
              <a:rPr lang="en-US" altLang="zh-CN" sz="1556" dirty="0">
                <a:solidFill>
                  <a:schemeClr val="tx1">
                    <a:lumMod val="65000"/>
                    <a:lumOff val="35000"/>
                  </a:schemeClr>
                </a:solidFill>
                <a:latin typeface="微软雅黑" pitchFamily="34" charset="-122"/>
                <a:ea typeface="微软雅黑" pitchFamily="34" charset="-122"/>
              </a:rPr>
              <a:t>T3</a:t>
            </a:r>
            <a:r>
              <a:rPr lang="zh-CN" altLang="en-US" sz="1556" dirty="0">
                <a:solidFill>
                  <a:schemeClr val="tx1">
                    <a:lumMod val="65000"/>
                    <a:lumOff val="35000"/>
                  </a:schemeClr>
                </a:solidFill>
                <a:latin typeface="微软雅黑" pitchFamily="34" charset="-122"/>
                <a:ea typeface="微软雅黑" pitchFamily="34" charset="-122"/>
              </a:rPr>
              <a:t>的请求，</a:t>
            </a:r>
            <a:r>
              <a:rPr lang="en-US" altLang="zh-CN" sz="1556" dirty="0">
                <a:solidFill>
                  <a:schemeClr val="tx1">
                    <a:lumMod val="65000"/>
                    <a:lumOff val="35000"/>
                  </a:schemeClr>
                </a:solidFill>
                <a:latin typeface="微软雅黑" pitchFamily="34" charset="-122"/>
                <a:ea typeface="微软雅黑" pitchFamily="34" charset="-122"/>
              </a:rPr>
              <a:t>T2</a:t>
            </a:r>
            <a:r>
              <a:rPr lang="zh-CN" altLang="en-US" sz="1556" dirty="0">
                <a:solidFill>
                  <a:schemeClr val="tx1">
                    <a:lumMod val="65000"/>
                    <a:lumOff val="35000"/>
                  </a:schemeClr>
                </a:solidFill>
                <a:latin typeface="微软雅黑" pitchFamily="34" charset="-122"/>
                <a:ea typeface="微软雅黑" pitchFamily="34" charset="-122"/>
              </a:rPr>
              <a:t>仍然等待。然后</a:t>
            </a:r>
            <a:r>
              <a:rPr lang="en-US" altLang="zh-CN" sz="1556" dirty="0">
                <a:solidFill>
                  <a:schemeClr val="tx1">
                    <a:lumMod val="65000"/>
                    <a:lumOff val="35000"/>
                  </a:schemeClr>
                </a:solidFill>
                <a:latin typeface="微软雅黑" pitchFamily="34" charset="-122"/>
                <a:ea typeface="微软雅黑" pitchFamily="34" charset="-122"/>
              </a:rPr>
              <a:t>T4</a:t>
            </a:r>
            <a:r>
              <a:rPr lang="zh-CN" altLang="en-US" sz="1556" dirty="0">
                <a:solidFill>
                  <a:schemeClr val="tx1">
                    <a:lumMod val="65000"/>
                    <a:lumOff val="35000"/>
                  </a:schemeClr>
                </a:solidFill>
                <a:latin typeface="微软雅黑" pitchFamily="34" charset="-122"/>
                <a:ea typeface="微软雅黑" pitchFamily="34" charset="-122"/>
              </a:rPr>
              <a:t>又请求封锁</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，当</a:t>
            </a:r>
            <a:r>
              <a:rPr lang="en-US" altLang="zh-CN" sz="1556" dirty="0">
                <a:solidFill>
                  <a:schemeClr val="tx1">
                    <a:lumMod val="65000"/>
                    <a:lumOff val="35000"/>
                  </a:schemeClr>
                </a:solidFill>
                <a:latin typeface="微软雅黑" pitchFamily="34" charset="-122"/>
                <a:ea typeface="微软雅黑" pitchFamily="34" charset="-122"/>
              </a:rPr>
              <a:t>T3</a:t>
            </a:r>
            <a:r>
              <a:rPr lang="zh-CN" altLang="en-US" sz="1556" dirty="0">
                <a:solidFill>
                  <a:schemeClr val="tx1">
                    <a:lumMod val="65000"/>
                    <a:lumOff val="35000"/>
                  </a:schemeClr>
                </a:solidFill>
                <a:latin typeface="微软雅黑" pitchFamily="34" charset="-122"/>
                <a:ea typeface="微软雅黑" pitchFamily="34" charset="-122"/>
              </a:rPr>
              <a:t>释放了</a:t>
            </a:r>
            <a:r>
              <a:rPr lang="en-US" altLang="zh-CN" sz="1556" dirty="0">
                <a:solidFill>
                  <a:schemeClr val="tx1">
                    <a:lumMod val="65000"/>
                    <a:lumOff val="35000"/>
                  </a:schemeClr>
                </a:solidFill>
                <a:latin typeface="微软雅黑" pitchFamily="34" charset="-122"/>
                <a:ea typeface="微软雅黑" pitchFamily="34" charset="-122"/>
              </a:rPr>
              <a:t>R</a:t>
            </a:r>
            <a:r>
              <a:rPr lang="zh-CN" altLang="en-US" sz="1556" dirty="0">
                <a:solidFill>
                  <a:schemeClr val="tx1">
                    <a:lumMod val="65000"/>
                    <a:lumOff val="35000"/>
                  </a:schemeClr>
                </a:solidFill>
                <a:latin typeface="微软雅黑" pitchFamily="34" charset="-122"/>
                <a:ea typeface="微软雅黑" pitchFamily="34" charset="-122"/>
              </a:rPr>
              <a:t>上的封锁之后，系统又批准了</a:t>
            </a:r>
            <a:r>
              <a:rPr lang="en-US" altLang="zh-CN" sz="1556" dirty="0">
                <a:solidFill>
                  <a:schemeClr val="tx1">
                    <a:lumMod val="65000"/>
                    <a:lumOff val="35000"/>
                  </a:schemeClr>
                </a:solidFill>
                <a:latin typeface="微软雅黑" pitchFamily="34" charset="-122"/>
                <a:ea typeface="微软雅黑" pitchFamily="34" charset="-122"/>
              </a:rPr>
              <a:t>T4</a:t>
            </a:r>
            <a:r>
              <a:rPr lang="zh-CN" altLang="en-US" sz="1556" dirty="0">
                <a:solidFill>
                  <a:schemeClr val="tx1">
                    <a:lumMod val="65000"/>
                    <a:lumOff val="35000"/>
                  </a:schemeClr>
                </a:solidFill>
                <a:latin typeface="微软雅黑" pitchFamily="34" charset="-122"/>
                <a:ea typeface="微软雅黑" pitchFamily="34" charset="-122"/>
              </a:rPr>
              <a:t>的请求</a:t>
            </a:r>
            <a:r>
              <a:rPr lang="en-US" altLang="zh-CN" sz="1556" dirty="0">
                <a:solidFill>
                  <a:schemeClr val="tx1">
                    <a:lumMod val="65000"/>
                    <a:lumOff val="35000"/>
                  </a:schemeClr>
                </a:solidFill>
                <a:latin typeface="微软雅黑" pitchFamily="34" charset="-122"/>
                <a:ea typeface="微软雅黑" pitchFamily="34" charset="-122"/>
              </a:rPr>
              <a:t>......T2</a:t>
            </a:r>
            <a:r>
              <a:rPr lang="zh-CN" altLang="en-US" sz="1556" dirty="0">
                <a:solidFill>
                  <a:schemeClr val="tx1">
                    <a:lumMod val="65000"/>
                    <a:lumOff val="35000"/>
                  </a:schemeClr>
                </a:solidFill>
                <a:latin typeface="微软雅黑" pitchFamily="34" charset="-122"/>
                <a:ea typeface="微软雅黑" pitchFamily="34" charset="-122"/>
              </a:rPr>
              <a:t>可能永远等待，这就是饥饿。</a:t>
            </a:r>
          </a:p>
        </p:txBody>
      </p:sp>
      <p:sp>
        <p:nvSpPr>
          <p:cNvPr id="9" name="矩形 8"/>
          <p:cNvSpPr/>
          <p:nvPr/>
        </p:nvSpPr>
        <p:spPr>
          <a:xfrm>
            <a:off x="751734" y="832300"/>
            <a:ext cx="4494389" cy="560917"/>
          </a:xfrm>
          <a:prstGeom prst="rect">
            <a:avLst/>
          </a:prstGeom>
          <a:solidFill>
            <a:srgbClr val="FF66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endParaRPr lang="zh-CN" altLang="en-US" sz="3111"/>
          </a:p>
        </p:txBody>
      </p:sp>
      <p:sp>
        <p:nvSpPr>
          <p:cNvPr id="10" name="TextBox 6"/>
          <p:cNvSpPr txBox="1">
            <a:spLocks noChangeArrowheads="1"/>
          </p:cNvSpPr>
          <p:nvPr/>
        </p:nvSpPr>
        <p:spPr bwMode="auto">
          <a:xfrm>
            <a:off x="749971" y="901091"/>
            <a:ext cx="4736041" cy="413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20000"/>
              </a:spcBef>
            </a:pPr>
            <a:r>
              <a:rPr lang="zh-CN" altLang="en-US" sz="1778" b="1">
                <a:solidFill>
                  <a:schemeClr val="bg1"/>
                </a:solidFill>
                <a:latin typeface="微软雅黑" panose="020B0503020204020204" pitchFamily="34" charset="-122"/>
                <a:ea typeface="微软雅黑" panose="020B0503020204020204" pitchFamily="34" charset="-122"/>
              </a:rPr>
              <a:t>封锁会带来活锁和死锁的情况</a:t>
            </a:r>
            <a:endParaRPr lang="zh-CN" altLang="zh-CN" sz="1778" b="1">
              <a:solidFill>
                <a:schemeClr val="bg1"/>
              </a:solidFill>
              <a:latin typeface="微软雅黑" panose="020B0503020204020204" pitchFamily="34" charset="-122"/>
              <a:ea typeface="微软雅黑" panose="020B0503020204020204" pitchFamily="34" charset="-122"/>
            </a:endParaRPr>
          </a:p>
        </p:txBody>
      </p:sp>
      <p:sp>
        <p:nvSpPr>
          <p:cNvPr id="35849"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活锁与饥饿</a:t>
            </a:r>
          </a:p>
        </p:txBody>
      </p:sp>
      <p:graphicFrame>
        <p:nvGraphicFramePr>
          <p:cNvPr id="4" name="Group 16"/>
          <p:cNvGraphicFramePr>
            <a:graphicFrameLocks noGrp="1"/>
          </p:cNvGraphicFramePr>
          <p:nvPr/>
        </p:nvGraphicFramePr>
        <p:xfrm>
          <a:off x="5399264" y="851959"/>
          <a:ext cx="4561417" cy="4212167"/>
        </p:xfrm>
        <a:graphic>
          <a:graphicData uri="http://schemas.openxmlformats.org/drawingml/2006/table">
            <a:tbl>
              <a:tblPr>
                <a:tableStyleId>{69CF1AB2-1976-4502-BF36-3FF5EA218861}</a:tableStyleId>
              </a:tblPr>
              <a:tblGrid>
                <a:gridCol w="880273">
                  <a:extLst>
                    <a:ext uri="{9D8B030D-6E8A-4147-A177-3AD203B41FA5}">
                      <a16:colId xmlns:a16="http://schemas.microsoft.com/office/drawing/2014/main" val="20000"/>
                    </a:ext>
                  </a:extLst>
                </a:gridCol>
                <a:gridCol w="1200373">
                  <a:extLst>
                    <a:ext uri="{9D8B030D-6E8A-4147-A177-3AD203B41FA5}">
                      <a16:colId xmlns:a16="http://schemas.microsoft.com/office/drawing/2014/main" val="20001"/>
                    </a:ext>
                  </a:extLst>
                </a:gridCol>
                <a:gridCol w="1280398">
                  <a:extLst>
                    <a:ext uri="{9D8B030D-6E8A-4147-A177-3AD203B41FA5}">
                      <a16:colId xmlns:a16="http://schemas.microsoft.com/office/drawing/2014/main" val="20002"/>
                    </a:ext>
                  </a:extLst>
                </a:gridCol>
                <a:gridCol w="1200373">
                  <a:extLst>
                    <a:ext uri="{9D8B030D-6E8A-4147-A177-3AD203B41FA5}">
                      <a16:colId xmlns:a16="http://schemas.microsoft.com/office/drawing/2014/main" val="20003"/>
                    </a:ext>
                  </a:extLst>
                </a:gridCol>
              </a:tblGrid>
              <a:tr h="471338">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T1</a:t>
                      </a:r>
                      <a:endParaRPr kumimoji="0" lang="en-US" altLang="zh-CN" sz="1800" b="1" u="none" strike="noStrike" kern="1200" cap="none" normalizeH="0" baseline="0">
                        <a:ln>
                          <a:noFill/>
                        </a:ln>
                        <a:solidFill>
                          <a:schemeClr val="tx1">
                            <a:lumMod val="95000"/>
                            <a:lumOff val="5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anchor="ctr"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T2</a:t>
                      </a:r>
                      <a:endParaRPr kumimoji="0" lang="en-US" altLang="zh-CN" sz="1800" b="1" u="none" strike="noStrike" kern="1200" cap="none" normalizeH="0" baseline="0">
                        <a:ln>
                          <a:noFill/>
                        </a:ln>
                        <a:solidFill>
                          <a:schemeClr val="tx1">
                            <a:lumMod val="95000"/>
                            <a:lumOff val="5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anchor="ctr"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T3</a:t>
                      </a:r>
                      <a:endParaRPr kumimoji="0" lang="en-US" altLang="zh-CN" sz="1800" b="1" u="none" strike="noStrike" kern="1200" cap="none" normalizeH="0" baseline="0">
                        <a:ln>
                          <a:noFill/>
                        </a:ln>
                        <a:solidFill>
                          <a:schemeClr val="tx1">
                            <a:lumMod val="95000"/>
                            <a:lumOff val="5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anchor="ctr"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800" u="none" strike="noStrike" kern="1200" cap="none" normalizeH="0" baseline="0">
                          <a:ln>
                            <a:noFill/>
                          </a:ln>
                          <a:effectLst/>
                        </a:rPr>
                        <a:t>T4</a:t>
                      </a:r>
                      <a:endParaRPr kumimoji="0" lang="en-US" altLang="zh-CN" sz="1800" b="1" u="none" strike="noStrike" kern="1200" cap="none" normalizeH="0" baseline="0">
                        <a:ln>
                          <a:noFill/>
                        </a:ln>
                        <a:solidFill>
                          <a:schemeClr val="tx1">
                            <a:lumMod val="95000"/>
                            <a:lumOff val="5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anchor="ctr" horzOverflow="overflow"/>
                </a:tc>
                <a:extLst>
                  <a:ext uri="{0D108BD9-81ED-4DB2-BD59-A6C34878D82A}">
                    <a16:rowId xmlns:a16="http://schemas.microsoft.com/office/drawing/2014/main" val="10000"/>
                  </a:ext>
                </a:extLst>
              </a:tr>
              <a:tr h="3740829">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Lock R </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Unlock</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申请</a:t>
                      </a:r>
                      <a:r>
                        <a:rPr kumimoji="0" lang="en-US" altLang="zh-CN" sz="1400" u="none" strike="noStrike" kern="1200" cap="none" normalizeH="0" baseline="0">
                          <a:ln>
                            <a:noFill/>
                          </a:ln>
                          <a:effectLst/>
                        </a:rPr>
                        <a:t>Lock R</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 </a:t>
                      </a: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申请</a:t>
                      </a:r>
                      <a:r>
                        <a:rPr kumimoji="0" lang="en-US" altLang="zh-CN" sz="1400" u="none" strike="noStrike" kern="1200" cap="none" normalizeH="0" baseline="0">
                          <a:ln>
                            <a:noFill/>
                          </a:ln>
                          <a:effectLst/>
                        </a:rPr>
                        <a:t>Lock R </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Lock R </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Unlock</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horzOverflow="overflow"/>
                </a:tc>
                <a:tc>
                  <a:txBody>
                    <a:bodyPr/>
                    <a:lstStyle/>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申请</a:t>
                      </a:r>
                      <a:r>
                        <a:rPr kumimoji="0" lang="en-US" altLang="zh-CN" sz="1400" u="none" strike="noStrike" kern="1200" cap="none" normalizeH="0" baseline="0">
                          <a:ln>
                            <a:noFill/>
                          </a:ln>
                          <a:effectLst/>
                        </a:rPr>
                        <a:t>Lock R </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zh-CN" altLang="en-US" sz="1400" u="none" strike="noStrike" kern="1200" cap="none" normalizeH="0" baseline="0">
                          <a:ln>
                            <a:noFill/>
                          </a:ln>
                          <a:effectLst/>
                        </a:rPr>
                        <a:t>等待</a:t>
                      </a:r>
                      <a:endParaRPr kumimoji="0" lang="en-US" altLang="zh-CN" sz="1400" u="none" strike="noStrike" kern="1200" cap="none" normalizeH="0" baseline="0">
                        <a:ln>
                          <a:noFill/>
                        </a:ln>
                        <a:effectLst/>
                      </a:endParaRP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Lock R</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r>
                        <a:rPr kumimoji="0" lang="en-US" altLang="zh-CN" sz="1400" u="none" strike="noStrike" kern="1200" cap="none" normalizeH="0" baseline="0">
                          <a:ln>
                            <a:noFill/>
                          </a:ln>
                          <a:effectLst/>
                        </a:rPr>
                        <a:t>.</a:t>
                      </a:r>
                    </a:p>
                    <a:p>
                      <a:pPr marL="0" marR="0" lvl="0" indent="0" algn="ctr" defTabSz="914400" rtl="0" eaLnBrk="1" fontAlgn="base" latinLnBrk="0" hangingPunct="1">
                        <a:lnSpc>
                          <a:spcPct val="120000"/>
                        </a:lnSpc>
                        <a:spcBef>
                          <a:spcPct val="20000"/>
                        </a:spcBef>
                        <a:spcAft>
                          <a:spcPct val="0"/>
                        </a:spcAft>
                        <a:buClrTx/>
                        <a:buSzPct val="60000"/>
                        <a:buFontTx/>
                        <a:buNone/>
                        <a:tabLst/>
                      </a:pPr>
                      <a:endParaRPr kumimoji="0" lang="en-US" altLang="zh-CN" sz="1400" u="none" strike="noStrike" kern="1200" cap="none" normalizeH="0" baseline="0">
                        <a:ln>
                          <a:noFill/>
                        </a:ln>
                        <a:solidFill>
                          <a:schemeClr val="bg1">
                            <a:lumMod val="50000"/>
                          </a:schemeClr>
                        </a:solidFill>
                        <a:effectLst/>
                        <a:latin typeface="微软雅黑" panose="020B0503020204020204" pitchFamily="34" charset="-122"/>
                        <a:ea typeface="微软雅黑" panose="020B0503020204020204" pitchFamily="34" charset="-122"/>
                        <a:cs typeface="+mn-cs"/>
                      </a:endParaRPr>
                    </a:p>
                  </a:txBody>
                  <a:tcPr marL="100020" marR="100020" marT="43316" marB="43316" horzOverflow="overflow"/>
                </a:tc>
                <a:extLst>
                  <a:ext uri="{0D108BD9-81ED-4DB2-BD59-A6C34878D82A}">
                    <a16:rowId xmlns:a16="http://schemas.microsoft.com/office/drawing/2014/main" val="10001"/>
                  </a:ext>
                </a:extLst>
              </a:tr>
            </a:tbl>
          </a:graphicData>
        </a:graphic>
      </p:graphicFrame>
      <p:sp>
        <p:nvSpPr>
          <p:cNvPr id="2" name="矩形 1"/>
          <p:cNvSpPr/>
          <p:nvPr/>
        </p:nvSpPr>
        <p:spPr>
          <a:xfrm>
            <a:off x="5000626" y="-317500"/>
            <a:ext cx="4240389" cy="398933"/>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endParaRPr lang="zh-CN" altLang="en-US" sz="1778">
              <a:solidFill>
                <a:schemeClr val="tx1">
                  <a:lumMod val="50000"/>
                  <a:lumOff val="50000"/>
                </a:schemeClr>
              </a:solidFill>
              <a:latin typeface="微软雅黑" pitchFamily="34" charset="-122"/>
              <a:ea typeface="微软雅黑" pitchFamily="34" charset="-122"/>
            </a:endParaRPr>
          </a:p>
        </p:txBody>
      </p:sp>
      <p:cxnSp>
        <p:nvCxnSpPr>
          <p:cNvPr id="8" name="直接箭头连接符 7"/>
          <p:cNvCxnSpPr/>
          <p:nvPr/>
        </p:nvCxnSpPr>
        <p:spPr>
          <a:xfrm>
            <a:off x="6519333" y="2056695"/>
            <a:ext cx="0" cy="2721681"/>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300"/>
                                        <p:tgtEl>
                                          <p:spTgt spid="10"/>
                                        </p:tgtEl>
                                      </p:cBhvr>
                                    </p:animEffect>
                                  </p:childTnLst>
                                </p:cTn>
                              </p:par>
                            </p:childTnLst>
                          </p:cTn>
                        </p:par>
                        <p:par>
                          <p:cTn id="8" fill="hold" nodeType="afterGroup">
                            <p:stCondLst>
                              <p:cond delay="300"/>
                            </p:stCondLst>
                            <p:childTnLst>
                              <p:par>
                                <p:cTn id="9" presetID="2" presetClass="entr" presetSubtype="8" decel="10000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highlight>
                  <a:srgbClr val="FFFF00"/>
                </a:highlight>
              </a:rPr>
              <a:t>如何避免活锁</a:t>
            </a:r>
          </a:p>
        </p:txBody>
      </p:sp>
      <p:sp>
        <p:nvSpPr>
          <p:cNvPr id="35843" name="Rectangle 3"/>
          <p:cNvSpPr>
            <a:spLocks noGrp="1" noChangeArrowheads="1"/>
          </p:cNvSpPr>
          <p:nvPr>
            <p:ph sz="quarter" idx="10"/>
          </p:nvPr>
        </p:nvSpPr>
        <p:spPr>
          <a:xfrm>
            <a:off x="687513" y="769938"/>
            <a:ext cx="9001000" cy="1963016"/>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highlight>
                  <a:srgbClr val="FFFF00"/>
                </a:highlight>
              </a:rPr>
              <a:t>采用先来先服务的策略</a:t>
            </a:r>
            <a:r>
              <a:rPr lang="zh-CN" altLang="en-US" dirty="0">
                <a:solidFill>
                  <a:schemeClr val="tx1">
                    <a:lumMod val="50000"/>
                    <a:lumOff val="50000"/>
                  </a:schemeClr>
                </a:solidFill>
              </a:rPr>
              <a:t>：</a:t>
            </a:r>
          </a:p>
          <a:p>
            <a:pPr marL="0" indent="396872" defTabSz="792269" eaLnBrk="1" hangingPunct="1">
              <a:lnSpc>
                <a:spcPct val="129000"/>
              </a:lnSpc>
              <a:spcAft>
                <a:spcPts val="520"/>
              </a:spcAft>
              <a:buNone/>
              <a:defRPr/>
            </a:pPr>
            <a:r>
              <a:rPr lang="zh-CN" altLang="en-US" sz="2000" dirty="0">
                <a:solidFill>
                  <a:schemeClr val="tx1">
                    <a:lumMod val="50000"/>
                    <a:lumOff val="50000"/>
                  </a:schemeClr>
                </a:solidFill>
              </a:rPr>
              <a:t>当多个事务请求封锁同一数据对象时，按请求封锁的先后次序对这些事务排队，该数据对象上的锁一旦释放，首先批准申请队列中第一个事务获得锁。</a:t>
            </a:r>
          </a:p>
          <a:p>
            <a:pPr marL="317497" indent="-317497" defTabSz="792269" eaLnBrk="1" hangingPunct="1">
              <a:lnSpc>
                <a:spcPct val="129000"/>
              </a:lnSpc>
              <a:spcAft>
                <a:spcPts val="520"/>
              </a:spcAft>
              <a:defRPr/>
            </a:pPr>
            <a:endParaRPr lang="en-US" altLang="zh-CN" dirty="0">
              <a:solidFill>
                <a:schemeClr val="tx1">
                  <a:lumMod val="50000"/>
                  <a:lumOff val="50000"/>
                </a:schemeClr>
              </a:solidFill>
            </a:endParaRPr>
          </a:p>
        </p:txBody>
      </p:sp>
      <p:sp>
        <p:nvSpPr>
          <p:cNvPr id="2" name="Rectangle 2">
            <a:extLst>
              <a:ext uri="{FF2B5EF4-FFF2-40B4-BE49-F238E27FC236}">
                <a16:creationId xmlns:a16="http://schemas.microsoft.com/office/drawing/2014/main" id="{E0A72CD5-DA31-0185-2055-2DB788B9AE8A}"/>
              </a:ext>
            </a:extLst>
          </p:cNvPr>
          <p:cNvSpPr txBox="1">
            <a:spLocks noChangeArrowheads="1"/>
          </p:cNvSpPr>
          <p:nvPr/>
        </p:nvSpPr>
        <p:spPr bwMode="auto">
          <a:xfrm>
            <a:off x="702684" y="2339100"/>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a:t>死锁</a:t>
            </a:r>
          </a:p>
        </p:txBody>
      </p:sp>
      <p:sp>
        <p:nvSpPr>
          <p:cNvPr id="3" name="Rectangle 3">
            <a:extLst>
              <a:ext uri="{FF2B5EF4-FFF2-40B4-BE49-F238E27FC236}">
                <a16:creationId xmlns:a16="http://schemas.microsoft.com/office/drawing/2014/main" id="{7D880C25-DDFE-0FF2-61FB-09845EE32A1E}"/>
              </a:ext>
            </a:extLst>
          </p:cNvPr>
          <p:cNvSpPr txBox="1">
            <a:spLocks noChangeArrowheads="1"/>
          </p:cNvSpPr>
          <p:nvPr/>
        </p:nvSpPr>
        <p:spPr>
          <a:xfrm>
            <a:off x="702684" y="3001900"/>
            <a:ext cx="8466667" cy="1045520"/>
          </a:xfrm>
          <a:prstGeom prst="rect">
            <a:avLst/>
          </a:prstGeom>
          <a:ln>
            <a:prstDash val="dash"/>
            <a:miter lim="800000"/>
            <a:headEnd/>
            <a:tailEnd/>
          </a:ln>
        </p:spPr>
        <p:txBody>
          <a:bodyPr lIns="79228" tIns="39613" rIns="79228" bIns="39613">
            <a:spAutoFit/>
          </a:bodyPr>
          <a:lstStyle>
            <a:lvl1pPr marL="266700" indent="-266700" algn="l" defTabSz="712788" rtl="0" fontAlgn="base">
              <a:spcBef>
                <a:spcPct val="20000"/>
              </a:spcBef>
              <a:spcAft>
                <a:spcPct val="0"/>
              </a:spcAft>
              <a:buFont typeface="Arial" charset="0"/>
              <a:buChar char="•"/>
              <a:defRPr sz="2500" kern="1200">
                <a:solidFill>
                  <a:schemeClr val="tx1"/>
                </a:solidFill>
                <a:latin typeface="+mn-lt"/>
                <a:ea typeface="+mn-ea"/>
                <a:cs typeface="+mn-cs"/>
              </a:defRPr>
            </a:lvl1pPr>
            <a:lvl2pPr marL="577850" indent="-222250" algn="l" defTabSz="712788" rtl="0" fontAlgn="base">
              <a:spcBef>
                <a:spcPct val="20000"/>
              </a:spcBef>
              <a:spcAft>
                <a:spcPct val="0"/>
              </a:spcAft>
              <a:buFont typeface="Arial" charset="0"/>
              <a:buChar char="–"/>
              <a:defRPr sz="2200" kern="1200">
                <a:solidFill>
                  <a:schemeClr val="tx1"/>
                </a:solidFill>
                <a:latin typeface="+mn-lt"/>
                <a:ea typeface="+mn-ea"/>
                <a:cs typeface="+mn-cs"/>
              </a:defRPr>
            </a:lvl2pPr>
            <a:lvl3pPr marL="890588" indent="-177800" algn="l" defTabSz="712788" rtl="0" fontAlgn="base">
              <a:spcBef>
                <a:spcPct val="20000"/>
              </a:spcBef>
              <a:spcAft>
                <a:spcPct val="0"/>
              </a:spcAft>
              <a:buFont typeface="Arial" charset="0"/>
              <a:buChar char="•"/>
              <a:defRPr sz="1900" kern="1200">
                <a:solidFill>
                  <a:schemeClr val="tx1"/>
                </a:solidFill>
                <a:latin typeface="+mn-lt"/>
                <a:ea typeface="+mn-ea"/>
                <a:cs typeface="+mn-cs"/>
              </a:defRPr>
            </a:lvl3pPr>
            <a:lvl4pPr marL="1247775" indent="-177800" algn="l" defTabSz="712788" rtl="0" fontAlgn="base">
              <a:spcBef>
                <a:spcPct val="20000"/>
              </a:spcBef>
              <a:spcAft>
                <a:spcPct val="0"/>
              </a:spcAft>
              <a:buFont typeface="Arial" charset="0"/>
              <a:buChar char="–"/>
              <a:defRPr sz="1600" kern="1200">
                <a:solidFill>
                  <a:schemeClr val="tx1"/>
                </a:solidFill>
                <a:latin typeface="+mn-lt"/>
                <a:ea typeface="+mn-ea"/>
                <a:cs typeface="+mn-cs"/>
              </a:defRPr>
            </a:lvl4pPr>
            <a:lvl5pPr marL="1603375" indent="-177800" algn="l" defTabSz="712788" rtl="0" fontAlgn="base">
              <a:spcBef>
                <a:spcPct val="20000"/>
              </a:spcBef>
              <a:spcAft>
                <a:spcPct val="0"/>
              </a:spcAft>
              <a:buFont typeface="Arial" charset="0"/>
              <a:buChar char="»"/>
              <a:defRPr sz="1600" kern="1200">
                <a:solidFill>
                  <a:schemeClr val="tx1"/>
                </a:solidFill>
                <a:latin typeface="+mn-lt"/>
                <a:ea typeface="+mn-ea"/>
                <a:cs typeface="+mn-cs"/>
              </a:defRPr>
            </a:lvl5pPr>
            <a:lvl6pPr marL="1960885"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317410"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2673934"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030459"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marL="0" indent="0" defTabSz="792269" eaLnBrk="1" hangingPunct="1">
              <a:lnSpc>
                <a:spcPct val="150000"/>
              </a:lnSpc>
              <a:spcAft>
                <a:spcPts val="520"/>
              </a:spcAft>
              <a:buNone/>
              <a:defRPr/>
            </a:pPr>
            <a:r>
              <a:rPr lang="zh-CN" altLang="en-US" sz="2222" b="1" dirty="0">
                <a:latin typeface="微软雅黑" pitchFamily="34" charset="-122"/>
                <a:ea typeface="微软雅黑" pitchFamily="34" charset="-122"/>
              </a:rPr>
              <a:t>死锁的原因：两个或多个事务都已封锁了一些数据对象，然后又都请求对已为其他事务封锁的数据对象加锁，从而出现死等待。</a:t>
            </a:r>
          </a:p>
        </p:txBody>
      </p:sp>
      <p:sp>
        <p:nvSpPr>
          <p:cNvPr id="4" name="Rectangle 2">
            <a:extLst>
              <a:ext uri="{FF2B5EF4-FFF2-40B4-BE49-F238E27FC236}">
                <a16:creationId xmlns:a16="http://schemas.microsoft.com/office/drawing/2014/main" id="{DD0204AA-1D50-4A81-EA9C-658BA4A19547}"/>
              </a:ext>
            </a:extLst>
          </p:cNvPr>
          <p:cNvSpPr txBox="1">
            <a:spLocks noChangeArrowheads="1"/>
          </p:cNvSpPr>
          <p:nvPr/>
        </p:nvSpPr>
        <p:spPr bwMode="auto">
          <a:xfrm>
            <a:off x="687513" y="3908262"/>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a:t>死锁的预防</a:t>
            </a:r>
          </a:p>
        </p:txBody>
      </p:sp>
      <p:sp>
        <p:nvSpPr>
          <p:cNvPr id="5" name="Rectangle 3">
            <a:extLst>
              <a:ext uri="{FF2B5EF4-FFF2-40B4-BE49-F238E27FC236}">
                <a16:creationId xmlns:a16="http://schemas.microsoft.com/office/drawing/2014/main" id="{9E97993C-5286-2E7A-5781-C37AA7EAFA6D}"/>
              </a:ext>
            </a:extLst>
          </p:cNvPr>
          <p:cNvSpPr txBox="1">
            <a:spLocks noChangeArrowheads="1"/>
          </p:cNvSpPr>
          <p:nvPr/>
        </p:nvSpPr>
        <p:spPr>
          <a:xfrm>
            <a:off x="655260" y="4571348"/>
            <a:ext cx="9001000" cy="1043277"/>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317497" indent="-317497" defTabSz="792269" eaLnBrk="1" hangingPunct="1">
              <a:lnSpc>
                <a:spcPct val="129000"/>
              </a:lnSpc>
              <a:spcAft>
                <a:spcPts val="520"/>
              </a:spcAft>
              <a:defRPr/>
            </a:pPr>
            <a:r>
              <a:rPr lang="zh-CN" altLang="en-US" dirty="0">
                <a:solidFill>
                  <a:schemeClr val="tx1"/>
                </a:solidFill>
              </a:rPr>
              <a:t>预防死锁的发生就是要破坏产生死锁的条件</a:t>
            </a:r>
          </a:p>
          <a:p>
            <a:pPr marL="317497" indent="-317497" defTabSz="792269" eaLnBrk="1" hangingPunct="1">
              <a:lnSpc>
                <a:spcPct val="129000"/>
              </a:lnSpc>
              <a:spcAft>
                <a:spcPts val="520"/>
              </a:spcAft>
              <a:defRPr/>
            </a:pPr>
            <a:r>
              <a:rPr lang="zh-CN" altLang="en-US" dirty="0">
                <a:solidFill>
                  <a:schemeClr val="tx1"/>
                </a:solidFill>
              </a:rPr>
              <a:t>预防死锁的方法</a:t>
            </a:r>
            <a:r>
              <a:rPr lang="en-US" altLang="zh-CN" dirty="0">
                <a:solidFill>
                  <a:schemeClr val="tx1"/>
                </a:solidFill>
              </a:rPr>
              <a:t>   </a:t>
            </a:r>
            <a:r>
              <a:rPr lang="en-US" altLang="zh-CN" dirty="0">
                <a:solidFill>
                  <a:schemeClr val="tx1"/>
                </a:solidFill>
                <a:sym typeface="Wingdings" panose="05000000000000000000" pitchFamily="2" charset="2"/>
              </a:rPr>
              <a:t></a:t>
            </a:r>
            <a:r>
              <a:rPr lang="zh-CN" altLang="en-US" dirty="0">
                <a:solidFill>
                  <a:schemeClr val="tx1"/>
                </a:solidFill>
              </a:rPr>
              <a:t>   </a:t>
            </a:r>
            <a:r>
              <a:rPr lang="zh-CN" altLang="en-US" dirty="0">
                <a:solidFill>
                  <a:srgbClr val="FF0000"/>
                </a:solidFill>
              </a:rPr>
              <a:t>一次封锁法    顺序封锁法</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一次封锁法</a:t>
            </a:r>
          </a:p>
        </p:txBody>
      </p:sp>
      <p:sp>
        <p:nvSpPr>
          <p:cNvPr id="39939" name="Rectangle 3"/>
          <p:cNvSpPr>
            <a:spLocks noGrp="1" noChangeArrowheads="1"/>
          </p:cNvSpPr>
          <p:nvPr>
            <p:ph sz="quarter" idx="10"/>
          </p:nvPr>
        </p:nvSpPr>
        <p:spPr>
          <a:xfrm>
            <a:off x="687513" y="769938"/>
            <a:ext cx="9001000" cy="4681709"/>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highlight>
                  <a:srgbClr val="FFFF00"/>
                </a:highlight>
              </a:rPr>
              <a:t>要求每个事务必须一次将所有要使用的数据全部加锁，否则就不能继续执行</a:t>
            </a:r>
          </a:p>
          <a:p>
            <a:pPr marL="317497" indent="-317497" defTabSz="792269" eaLnBrk="1" hangingPunct="1">
              <a:lnSpc>
                <a:spcPct val="129000"/>
              </a:lnSpc>
              <a:spcAft>
                <a:spcPts val="520"/>
              </a:spcAft>
              <a:defRPr/>
            </a:pPr>
            <a:r>
              <a:rPr lang="zh-CN" altLang="en-US" dirty="0">
                <a:solidFill>
                  <a:schemeClr val="tx1"/>
                </a:solidFill>
              </a:rPr>
              <a:t>一次封锁法存在的问题：</a:t>
            </a:r>
            <a:r>
              <a:rPr lang="zh-CN" altLang="en-US" dirty="0">
                <a:solidFill>
                  <a:schemeClr val="tx1"/>
                </a:solidFill>
                <a:highlight>
                  <a:srgbClr val="FFFF00"/>
                </a:highlight>
              </a:rPr>
              <a:t>降低并发度</a:t>
            </a:r>
          </a:p>
          <a:p>
            <a:pPr lvl="1" eaLnBrk="1" hangingPunct="1">
              <a:defRPr/>
            </a:pPr>
            <a:r>
              <a:rPr lang="zh-CN" altLang="en-US" dirty="0"/>
              <a:t> 扩大封锁范围</a:t>
            </a:r>
          </a:p>
          <a:p>
            <a:pPr lvl="1" eaLnBrk="1" hangingPunct="1">
              <a:defRPr/>
            </a:pPr>
            <a:r>
              <a:rPr lang="zh-CN" altLang="en-US" dirty="0"/>
              <a:t>将以后要用到的全部数据加锁，势必扩大了封锁的范围，从而降低了系统的并发度</a:t>
            </a:r>
            <a:endParaRPr lang="en-US" altLang="zh-CN" dirty="0"/>
          </a:p>
          <a:p>
            <a:pPr marL="317497" indent="-317497" defTabSz="792269" eaLnBrk="1" hangingPunct="1">
              <a:lnSpc>
                <a:spcPct val="129000"/>
              </a:lnSpc>
              <a:spcAft>
                <a:spcPts val="520"/>
              </a:spcAft>
              <a:defRPr/>
            </a:pPr>
            <a:r>
              <a:rPr lang="zh-CN" altLang="en-US" dirty="0">
                <a:solidFill>
                  <a:schemeClr val="tx1"/>
                </a:solidFill>
              </a:rPr>
              <a:t>难于事先精确确定封锁对象</a:t>
            </a:r>
          </a:p>
          <a:p>
            <a:pPr lvl="1" eaLnBrk="1" hangingPunct="1">
              <a:defRPr/>
            </a:pPr>
            <a:r>
              <a:rPr lang="zh-CN" altLang="en-US" dirty="0"/>
              <a:t>数据库中数据是不断变化的，原来不要求封锁的数据，在运行中可能会变成封锁对象，很难事先精确地确定每个事务所要封锁的数据对象</a:t>
            </a:r>
          </a:p>
          <a:p>
            <a:pPr lvl="1" eaLnBrk="1" hangingPunct="1">
              <a:defRPr/>
            </a:pPr>
            <a:r>
              <a:rPr lang="zh-CN" altLang="en-US" dirty="0"/>
              <a:t>解决方法：将事务在执行过程中可能要封锁的数据对象全部加锁，这就进一步降低了并发度。</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顺序封锁法</a:t>
            </a:r>
          </a:p>
        </p:txBody>
      </p:sp>
      <p:sp>
        <p:nvSpPr>
          <p:cNvPr id="41987" name="Rectangle 3"/>
          <p:cNvSpPr>
            <a:spLocks noGrp="1" noChangeArrowheads="1"/>
          </p:cNvSpPr>
          <p:nvPr>
            <p:ph sz="quarter" idx="10"/>
          </p:nvPr>
        </p:nvSpPr>
        <p:spPr>
          <a:xfrm>
            <a:off x="687513" y="769938"/>
            <a:ext cx="9001000" cy="4057755"/>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highlight>
                  <a:srgbClr val="FFFF00"/>
                </a:highlight>
              </a:rPr>
              <a:t>顺序封锁法是预先对数据对象规定一个封锁顺序，所有事务都按这个顺序实行封锁。</a:t>
            </a:r>
          </a:p>
          <a:p>
            <a:pPr marL="317497" indent="-317497" defTabSz="792269" eaLnBrk="1" hangingPunct="1">
              <a:lnSpc>
                <a:spcPct val="129000"/>
              </a:lnSpc>
              <a:spcAft>
                <a:spcPts val="520"/>
              </a:spcAft>
              <a:defRPr/>
            </a:pPr>
            <a:r>
              <a:rPr lang="zh-CN" altLang="en-US" dirty="0">
                <a:solidFill>
                  <a:schemeClr val="tx1"/>
                </a:solidFill>
              </a:rPr>
              <a:t>顺序封锁法存在的问题</a:t>
            </a:r>
          </a:p>
          <a:p>
            <a:pPr lvl="1" eaLnBrk="1" hangingPunct="1">
              <a:defRPr/>
            </a:pPr>
            <a:r>
              <a:rPr lang="zh-CN" altLang="en-US" dirty="0"/>
              <a:t> 维护成本高：数据库系统中可封锁的数据对象极其众多，并且随数据的插入、删除等操作而不断地变化，要维护这样极多而且变化的资源的封锁顺序非常困难，成本很高。</a:t>
            </a:r>
            <a:endParaRPr lang="en-US" altLang="zh-CN" dirty="0"/>
          </a:p>
          <a:p>
            <a:pPr lvl="1" eaLnBrk="1" hangingPunct="1">
              <a:buFont typeface="Arial" charset="0"/>
              <a:buChar char="–"/>
              <a:defRPr/>
            </a:pPr>
            <a:r>
              <a:rPr lang="zh-CN" altLang="en-US" dirty="0"/>
              <a:t>难于实现：事务的封锁请求可以随着事务的执行而动态地决定，很难事先确定每一个事务要封锁哪些对象，因此也就很难按规定的顺序去施加封锁。</a:t>
            </a:r>
          </a:p>
          <a:p>
            <a:pPr lvl="1" eaLnBrk="1" hangingPunct="1">
              <a:buFont typeface="Arial" charset="0"/>
              <a:buChar char="–"/>
              <a:defRPr/>
            </a:pPr>
            <a:r>
              <a:rPr lang="zh-CN" altLang="en-US" dirty="0"/>
              <a:t>例：规定数据对象的封锁顺序为</a:t>
            </a:r>
            <a:r>
              <a:rPr lang="en-US" altLang="zh-CN" dirty="0"/>
              <a:t>A,B,C,D,E</a:t>
            </a:r>
            <a:r>
              <a:rPr lang="zh-CN" altLang="en-US" dirty="0"/>
              <a:t>。事务</a:t>
            </a:r>
            <a:r>
              <a:rPr lang="en-US" altLang="zh-CN" dirty="0"/>
              <a:t>T3</a:t>
            </a:r>
            <a:r>
              <a:rPr lang="zh-CN" altLang="en-US" dirty="0"/>
              <a:t>起初要求封锁数据对象</a:t>
            </a:r>
            <a:r>
              <a:rPr lang="en-US" altLang="zh-CN" dirty="0"/>
              <a:t>B,C,E</a:t>
            </a:r>
            <a:r>
              <a:rPr lang="zh-CN" altLang="en-US" dirty="0"/>
              <a:t>，但当它封锁了</a:t>
            </a:r>
            <a:r>
              <a:rPr lang="en-US" altLang="zh-CN" dirty="0"/>
              <a:t>B,C</a:t>
            </a:r>
            <a:r>
              <a:rPr lang="zh-CN" altLang="en-US" dirty="0"/>
              <a:t>后，才发现还需要封锁</a:t>
            </a:r>
            <a:r>
              <a:rPr lang="en-US" altLang="zh-CN" dirty="0"/>
              <a:t>A</a:t>
            </a:r>
            <a:r>
              <a:rPr lang="zh-CN" altLang="en-US" dirty="0"/>
              <a:t>，这样就破坏了封锁顺序。</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死锁的预防</a:t>
            </a:r>
          </a:p>
        </p:txBody>
      </p:sp>
      <p:sp>
        <p:nvSpPr>
          <p:cNvPr id="44035" name="Rectangle 3"/>
          <p:cNvSpPr>
            <a:spLocks noGrp="1" noChangeArrowheads="1"/>
          </p:cNvSpPr>
          <p:nvPr>
            <p:ph sz="quarter" idx="10"/>
          </p:nvPr>
        </p:nvSpPr>
        <p:spPr>
          <a:xfrm>
            <a:off x="687513" y="769938"/>
            <a:ext cx="9001000" cy="1544696"/>
          </a:xfrm>
          <a:ln>
            <a:prstDash val="dash"/>
            <a:miter lim="800000"/>
            <a:headEnd/>
            <a:tailEnd/>
          </a:ln>
        </p:spPr>
        <p:txBody>
          <a:bodyPr lIns="79228" tIns="39613" rIns="79228" bIns="39613">
            <a:spAutoFit/>
          </a:bodyPr>
          <a:lstStyle/>
          <a:p>
            <a:pPr marL="317497" indent="-317497" defTabSz="792269" eaLnBrk="1" hangingPunct="1">
              <a:lnSpc>
                <a:spcPct val="150000"/>
              </a:lnSpc>
              <a:spcAft>
                <a:spcPts val="520"/>
              </a:spcAft>
              <a:defRPr/>
            </a:pPr>
            <a:r>
              <a:rPr lang="zh-CN" altLang="en-US" dirty="0">
                <a:solidFill>
                  <a:schemeClr val="tx1"/>
                </a:solidFill>
              </a:rPr>
              <a:t>结论</a:t>
            </a:r>
          </a:p>
          <a:p>
            <a:pPr lvl="1" eaLnBrk="1" hangingPunct="1">
              <a:lnSpc>
                <a:spcPct val="150000"/>
              </a:lnSpc>
              <a:defRPr/>
            </a:pPr>
            <a:r>
              <a:rPr lang="zh-CN" altLang="en-US" dirty="0"/>
              <a:t>在操作系统中广为采用的预防死锁的策略并不很适合数据库的特点</a:t>
            </a:r>
          </a:p>
          <a:p>
            <a:pPr lvl="1" eaLnBrk="1" hangingPunct="1">
              <a:lnSpc>
                <a:spcPct val="150000"/>
              </a:lnSpc>
              <a:defRPr/>
            </a:pPr>
            <a:r>
              <a:rPr lang="en-US" altLang="zh-CN" dirty="0"/>
              <a:t>DBMS</a:t>
            </a:r>
            <a:r>
              <a:rPr lang="zh-CN" altLang="en-US" dirty="0"/>
              <a:t>在解决死锁的问题上更普遍采用的是诊断并解除死锁的方法</a:t>
            </a:r>
          </a:p>
        </p:txBody>
      </p:sp>
      <p:sp>
        <p:nvSpPr>
          <p:cNvPr id="2" name="Rectangle 2">
            <a:extLst>
              <a:ext uri="{FF2B5EF4-FFF2-40B4-BE49-F238E27FC236}">
                <a16:creationId xmlns:a16="http://schemas.microsoft.com/office/drawing/2014/main" id="{5C71011F-2032-9A2B-AA94-1A9F1A7D3696}"/>
              </a:ext>
            </a:extLst>
          </p:cNvPr>
          <p:cNvSpPr txBox="1">
            <a:spLocks noChangeArrowheads="1"/>
          </p:cNvSpPr>
          <p:nvPr/>
        </p:nvSpPr>
        <p:spPr bwMode="auto">
          <a:xfrm>
            <a:off x="719766" y="2455252"/>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a:t>死锁的诊断与解除</a:t>
            </a:r>
          </a:p>
        </p:txBody>
      </p:sp>
      <p:sp>
        <p:nvSpPr>
          <p:cNvPr id="3" name="Rectangle 3">
            <a:extLst>
              <a:ext uri="{FF2B5EF4-FFF2-40B4-BE49-F238E27FC236}">
                <a16:creationId xmlns:a16="http://schemas.microsoft.com/office/drawing/2014/main" id="{17777CF4-CA46-FD60-3975-D5476604D16B}"/>
              </a:ext>
            </a:extLst>
          </p:cNvPr>
          <p:cNvSpPr txBox="1">
            <a:spLocks noChangeArrowheads="1"/>
          </p:cNvSpPr>
          <p:nvPr/>
        </p:nvSpPr>
        <p:spPr>
          <a:xfrm>
            <a:off x="687513" y="3118338"/>
            <a:ext cx="9001000" cy="2389478"/>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317497" indent="-317497" defTabSz="792269" eaLnBrk="1" hangingPunct="1">
              <a:lnSpc>
                <a:spcPct val="129000"/>
              </a:lnSpc>
              <a:spcAft>
                <a:spcPts val="520"/>
              </a:spcAft>
              <a:defRPr/>
            </a:pPr>
            <a:r>
              <a:rPr lang="zh-CN" altLang="en-US">
                <a:solidFill>
                  <a:schemeClr val="tx1"/>
                </a:solidFill>
              </a:rPr>
              <a:t>允许死锁发生</a:t>
            </a:r>
          </a:p>
          <a:p>
            <a:pPr marL="317497" indent="-317497" defTabSz="792269" eaLnBrk="1" hangingPunct="1">
              <a:lnSpc>
                <a:spcPct val="129000"/>
              </a:lnSpc>
              <a:spcAft>
                <a:spcPts val="520"/>
              </a:spcAft>
              <a:defRPr/>
            </a:pPr>
            <a:r>
              <a:rPr lang="zh-CN" altLang="en-US">
                <a:solidFill>
                  <a:schemeClr val="tx1"/>
                </a:solidFill>
              </a:rPr>
              <a:t>解除死锁</a:t>
            </a:r>
          </a:p>
          <a:p>
            <a:pPr lvl="1" eaLnBrk="1" hangingPunct="1">
              <a:defRPr/>
            </a:pPr>
            <a:r>
              <a:rPr lang="zh-CN" altLang="en-US"/>
              <a:t>由</a:t>
            </a:r>
            <a:r>
              <a:rPr lang="en-US" altLang="zh-CN"/>
              <a:t>DBMS</a:t>
            </a:r>
            <a:r>
              <a:rPr lang="zh-CN" altLang="en-US"/>
              <a:t>的并发控制子系统定期检测系统中是否存在死锁</a:t>
            </a:r>
          </a:p>
          <a:p>
            <a:pPr lvl="1" eaLnBrk="1" hangingPunct="1">
              <a:defRPr/>
            </a:pPr>
            <a:r>
              <a:rPr lang="zh-CN" altLang="en-US"/>
              <a:t>一旦检测到死锁，就要设法解除</a:t>
            </a:r>
          </a:p>
          <a:p>
            <a:pPr marL="317497" indent="-317497" defTabSz="792269" eaLnBrk="1" hangingPunct="1">
              <a:lnSpc>
                <a:spcPct val="129000"/>
              </a:lnSpc>
              <a:spcAft>
                <a:spcPts val="520"/>
              </a:spcAft>
              <a:defRPr/>
            </a:pPr>
            <a:endParaRPr lang="en-US" altLang="zh-CN" dirty="0">
              <a:solidFill>
                <a:schemeClr val="tx1">
                  <a:lumMod val="50000"/>
                  <a:lumOff val="50000"/>
                </a:scheme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检测死锁的方法一：</a:t>
            </a:r>
            <a:r>
              <a:rPr dirty="0">
                <a:highlight>
                  <a:srgbClr val="FFFF00"/>
                </a:highlight>
              </a:rPr>
              <a:t>超时法</a:t>
            </a:r>
          </a:p>
        </p:txBody>
      </p:sp>
      <p:sp>
        <p:nvSpPr>
          <p:cNvPr id="46083" name="Rectangle 3"/>
          <p:cNvSpPr>
            <a:spLocks noGrp="1" noChangeArrowheads="1"/>
          </p:cNvSpPr>
          <p:nvPr>
            <p:ph sz="quarter" idx="10"/>
          </p:nvPr>
        </p:nvSpPr>
        <p:spPr>
          <a:xfrm>
            <a:off x="687513" y="769938"/>
            <a:ext cx="9001000" cy="1904538"/>
          </a:xfrm>
          <a:ln>
            <a:prstDash val="dash"/>
            <a:miter lim="800000"/>
            <a:headEnd/>
            <a:tailEnd/>
          </a:ln>
        </p:spPr>
        <p:txBody>
          <a:bodyPr lIns="79228" tIns="39613" rIns="79228" bIns="39613">
            <a:spAutoFit/>
          </a:bodyPr>
          <a:lstStyle/>
          <a:p>
            <a:pPr marL="0" indent="0" defTabSz="792269" eaLnBrk="1" hangingPunct="1">
              <a:lnSpc>
                <a:spcPct val="129000"/>
              </a:lnSpc>
              <a:spcAft>
                <a:spcPts val="520"/>
              </a:spcAft>
              <a:buNone/>
              <a:defRPr/>
            </a:pPr>
            <a:r>
              <a:rPr lang="zh-CN" altLang="en-US" sz="1400" dirty="0">
                <a:solidFill>
                  <a:schemeClr val="tx1"/>
                </a:solidFill>
              </a:rPr>
              <a:t>如果一个事务的等待时间超过了规定的时限，就认为发生了死锁</a:t>
            </a:r>
          </a:p>
          <a:p>
            <a:pPr marL="317497" indent="-317497" defTabSz="792269" eaLnBrk="1" hangingPunct="1">
              <a:lnSpc>
                <a:spcPct val="129000"/>
              </a:lnSpc>
              <a:spcAft>
                <a:spcPts val="520"/>
              </a:spcAft>
              <a:defRPr/>
            </a:pPr>
            <a:r>
              <a:rPr lang="zh-CN" altLang="en-US" sz="1400" dirty="0">
                <a:solidFill>
                  <a:schemeClr val="tx1"/>
                </a:solidFill>
              </a:rPr>
              <a:t>优点：实现简单</a:t>
            </a:r>
          </a:p>
          <a:p>
            <a:pPr marL="317497" indent="-317497" defTabSz="792269" eaLnBrk="1" hangingPunct="1">
              <a:lnSpc>
                <a:spcPct val="129000"/>
              </a:lnSpc>
              <a:spcAft>
                <a:spcPts val="520"/>
              </a:spcAft>
              <a:defRPr/>
            </a:pPr>
            <a:r>
              <a:rPr lang="zh-CN" altLang="en-US" sz="1400" dirty="0">
                <a:solidFill>
                  <a:schemeClr val="tx1"/>
                </a:solidFill>
              </a:rPr>
              <a:t>缺点</a:t>
            </a:r>
          </a:p>
          <a:p>
            <a:pPr lvl="1" eaLnBrk="1" hangingPunct="1">
              <a:defRPr/>
            </a:pPr>
            <a:r>
              <a:rPr lang="zh-CN" altLang="en-US" sz="1400" dirty="0"/>
              <a:t>有可能误判死锁</a:t>
            </a:r>
          </a:p>
          <a:p>
            <a:pPr lvl="1" eaLnBrk="1" hangingPunct="1">
              <a:defRPr/>
            </a:pPr>
            <a:r>
              <a:rPr lang="zh-CN" altLang="en-US" sz="1400" dirty="0"/>
              <a:t>时限若设置得太长，死锁发生后不能及时发现</a:t>
            </a:r>
          </a:p>
        </p:txBody>
      </p:sp>
      <p:sp>
        <p:nvSpPr>
          <p:cNvPr id="2" name="Rectangle 2">
            <a:extLst>
              <a:ext uri="{FF2B5EF4-FFF2-40B4-BE49-F238E27FC236}">
                <a16:creationId xmlns:a16="http://schemas.microsoft.com/office/drawing/2014/main" id="{9DC2D25C-F32E-EE73-DEFC-FD620AA63453}"/>
              </a:ext>
            </a:extLst>
          </p:cNvPr>
          <p:cNvSpPr txBox="1">
            <a:spLocks noChangeArrowheads="1"/>
          </p:cNvSpPr>
          <p:nvPr/>
        </p:nvSpPr>
        <p:spPr bwMode="auto">
          <a:xfrm>
            <a:off x="595626" y="2709939"/>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sz="2000" dirty="0"/>
              <a:t>检测死锁的方法一</a:t>
            </a:r>
            <a:r>
              <a:rPr lang="zh-CN" altLang="en-US" sz="2000" dirty="0">
                <a:highlight>
                  <a:srgbClr val="FFFF00"/>
                </a:highlight>
              </a:rPr>
              <a:t>等待图法检测法</a:t>
            </a:r>
            <a:r>
              <a:rPr lang="en-US" altLang="zh-CN" sz="2000" dirty="0">
                <a:highlight>
                  <a:srgbClr val="FFFF00"/>
                </a:highlight>
              </a:rPr>
              <a:t>(</a:t>
            </a:r>
            <a:r>
              <a:rPr lang="zh-CN" altLang="en-US" sz="2000" dirty="0">
                <a:highlight>
                  <a:srgbClr val="FFFF00"/>
                </a:highlight>
              </a:rPr>
              <a:t>图中只有事务结点</a:t>
            </a:r>
            <a:r>
              <a:rPr lang="en-US" altLang="zh-CN" sz="2000" dirty="0">
                <a:highlight>
                  <a:srgbClr val="FFFF00"/>
                </a:highlight>
              </a:rPr>
              <a:t>)</a:t>
            </a:r>
            <a:endParaRPr lang="zh-CN" altLang="en-US" sz="2000" dirty="0">
              <a:highlight>
                <a:srgbClr val="FFFF00"/>
              </a:highlight>
            </a:endParaRPr>
          </a:p>
        </p:txBody>
      </p:sp>
      <p:sp>
        <p:nvSpPr>
          <p:cNvPr id="3" name="Rectangle 3">
            <a:extLst>
              <a:ext uri="{FF2B5EF4-FFF2-40B4-BE49-F238E27FC236}">
                <a16:creationId xmlns:a16="http://schemas.microsoft.com/office/drawing/2014/main" id="{372B830C-A248-B8C4-42CB-65C3D1BFFDE7}"/>
              </a:ext>
            </a:extLst>
          </p:cNvPr>
          <p:cNvSpPr txBox="1">
            <a:spLocks noChangeArrowheads="1"/>
          </p:cNvSpPr>
          <p:nvPr/>
        </p:nvSpPr>
        <p:spPr>
          <a:xfrm>
            <a:off x="687513" y="3068528"/>
            <a:ext cx="9001000" cy="2646472"/>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317497" indent="-317497" defTabSz="792269" eaLnBrk="1" hangingPunct="1">
              <a:lnSpc>
                <a:spcPct val="129000"/>
              </a:lnSpc>
              <a:spcAft>
                <a:spcPts val="520"/>
              </a:spcAft>
              <a:defRPr/>
            </a:pPr>
            <a:r>
              <a:rPr lang="zh-CN" altLang="en-US" sz="1600" dirty="0">
                <a:solidFill>
                  <a:schemeClr val="tx1"/>
                </a:solidFill>
              </a:rPr>
              <a:t>用事务等待图动态反映所有事务的等待情况</a:t>
            </a:r>
          </a:p>
          <a:p>
            <a:pPr lvl="1" eaLnBrk="1" hangingPunct="1">
              <a:defRPr/>
            </a:pPr>
            <a:r>
              <a:rPr lang="zh-CN" altLang="en-US" sz="1600" dirty="0"/>
              <a:t>事务等待图是一个有向图</a:t>
            </a:r>
            <a:r>
              <a:rPr lang="en-US" altLang="zh-CN" sz="1600" dirty="0"/>
              <a:t>G=(T</a:t>
            </a:r>
            <a:r>
              <a:rPr lang="zh-CN" altLang="en-US" sz="1600" dirty="0"/>
              <a:t>，</a:t>
            </a:r>
            <a:r>
              <a:rPr lang="en-US" altLang="zh-CN" sz="1600" dirty="0"/>
              <a:t>U)</a:t>
            </a:r>
          </a:p>
          <a:p>
            <a:pPr lvl="1" eaLnBrk="1" hangingPunct="1">
              <a:defRPr/>
            </a:pPr>
            <a:r>
              <a:rPr lang="en-US" altLang="zh-CN" sz="1600" dirty="0"/>
              <a:t>T</a:t>
            </a:r>
            <a:r>
              <a:rPr lang="zh-CN" altLang="en-US" sz="1600" dirty="0"/>
              <a:t>为结点的集合，每个结点表示正运行的事务</a:t>
            </a:r>
          </a:p>
          <a:p>
            <a:pPr lvl="1" eaLnBrk="1" hangingPunct="1">
              <a:defRPr/>
            </a:pPr>
            <a:r>
              <a:rPr lang="en-US" altLang="zh-CN" sz="1600" dirty="0"/>
              <a:t>U</a:t>
            </a:r>
            <a:r>
              <a:rPr lang="zh-CN" altLang="en-US" sz="1600" dirty="0"/>
              <a:t>为边的集合，每条边表示事务等待的情况</a:t>
            </a:r>
          </a:p>
          <a:p>
            <a:pPr lvl="1" eaLnBrk="1" hangingPunct="1">
              <a:defRPr/>
            </a:pPr>
            <a:r>
              <a:rPr lang="zh-CN" altLang="en-US" sz="1600" dirty="0"/>
              <a:t>若</a:t>
            </a:r>
            <a:r>
              <a:rPr lang="en-US" altLang="zh-CN" sz="1600" dirty="0"/>
              <a:t>T1</a:t>
            </a:r>
            <a:r>
              <a:rPr lang="zh-CN" altLang="en-US" sz="1600" dirty="0"/>
              <a:t>等待</a:t>
            </a:r>
            <a:r>
              <a:rPr lang="en-US" altLang="zh-CN" sz="1600" dirty="0"/>
              <a:t>T2</a:t>
            </a:r>
            <a:r>
              <a:rPr lang="zh-CN" altLang="en-US" sz="1600" dirty="0"/>
              <a:t>，则</a:t>
            </a:r>
            <a:r>
              <a:rPr lang="en-US" altLang="zh-CN" sz="1600" dirty="0"/>
              <a:t>T1</a:t>
            </a:r>
            <a:r>
              <a:rPr lang="zh-CN" altLang="en-US" sz="1600" dirty="0"/>
              <a:t>，</a:t>
            </a:r>
            <a:r>
              <a:rPr lang="en-US" altLang="zh-CN" sz="1600" dirty="0"/>
              <a:t>T2</a:t>
            </a:r>
            <a:r>
              <a:rPr lang="zh-CN" altLang="en-US" sz="1600" dirty="0"/>
              <a:t>之间划一条有向边，从</a:t>
            </a:r>
            <a:r>
              <a:rPr lang="en-US" altLang="zh-CN" sz="1600" dirty="0"/>
              <a:t>T1</a:t>
            </a:r>
            <a:r>
              <a:rPr lang="zh-CN" altLang="en-US" sz="1600" dirty="0"/>
              <a:t>指向</a:t>
            </a:r>
            <a:r>
              <a:rPr lang="en-US" altLang="zh-CN" sz="1600" dirty="0"/>
              <a:t>T2</a:t>
            </a:r>
          </a:p>
          <a:p>
            <a:pPr marL="317497" indent="-317497" defTabSz="792269" eaLnBrk="1" hangingPunct="1">
              <a:lnSpc>
                <a:spcPct val="129000"/>
              </a:lnSpc>
              <a:spcAft>
                <a:spcPts val="520"/>
              </a:spcAft>
              <a:defRPr/>
            </a:pPr>
            <a:r>
              <a:rPr lang="zh-CN" altLang="en-US" sz="1600" dirty="0">
                <a:solidFill>
                  <a:schemeClr val="tx1"/>
                </a:solidFill>
              </a:rPr>
              <a:t>并发控制子系统周期性地（比如每隔</a:t>
            </a:r>
            <a:r>
              <a:rPr lang="en-US" altLang="zh-CN" sz="1600" dirty="0">
                <a:solidFill>
                  <a:schemeClr val="tx1"/>
                </a:solidFill>
              </a:rPr>
              <a:t>1 min</a:t>
            </a:r>
            <a:r>
              <a:rPr lang="zh-CN" altLang="en-US" sz="1600" dirty="0">
                <a:solidFill>
                  <a:schemeClr val="tx1"/>
                </a:solidFill>
              </a:rPr>
              <a:t>）检测事务等待图，如果发现图中存在回路，则表示系统中出现了死锁。</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等待图法示例</a:t>
            </a:r>
          </a:p>
        </p:txBody>
      </p:sp>
      <p:pic>
        <p:nvPicPr>
          <p:cNvPr id="49155" name="Picture 4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8876" y="1257654"/>
            <a:ext cx="8191500" cy="336020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死锁的解除</a:t>
            </a:r>
          </a:p>
        </p:txBody>
      </p:sp>
      <p:sp>
        <p:nvSpPr>
          <p:cNvPr id="49155" name="Rectangle 3"/>
          <p:cNvSpPr>
            <a:spLocks noGrp="1" noChangeArrowheads="1"/>
          </p:cNvSpPr>
          <p:nvPr>
            <p:ph sz="quarter" idx="10"/>
          </p:nvPr>
        </p:nvSpPr>
        <p:spPr>
          <a:xfrm>
            <a:off x="687513" y="769938"/>
            <a:ext cx="9001000" cy="4784877"/>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rPr>
              <a:t>解除死锁：选择一个处理死锁代价最小的事务，将其撤消，释放此事务持有的所有锁，使其它事务得以继续进行下去。</a:t>
            </a:r>
          </a:p>
          <a:p>
            <a:pPr marL="317497" indent="-317497" defTabSz="792269" eaLnBrk="1" hangingPunct="1">
              <a:lnSpc>
                <a:spcPct val="129000"/>
              </a:lnSpc>
              <a:spcAft>
                <a:spcPts val="520"/>
              </a:spcAft>
              <a:defRPr/>
            </a:pPr>
            <a:r>
              <a:rPr lang="zh-CN" altLang="en-US" dirty="0">
                <a:solidFill>
                  <a:schemeClr val="tx1"/>
                </a:solidFill>
              </a:rPr>
              <a:t>标准：选择最迟交付的事务；选择获得锁最少的事务；选择回退代价最小的事务。</a:t>
            </a:r>
          </a:p>
          <a:p>
            <a:pPr marL="317497" indent="-317497" defTabSz="792269" eaLnBrk="1" hangingPunct="1">
              <a:lnSpc>
                <a:spcPct val="129000"/>
              </a:lnSpc>
              <a:spcAft>
                <a:spcPts val="520"/>
              </a:spcAft>
              <a:defRPr/>
            </a:pPr>
            <a:r>
              <a:rPr lang="zh-CN" altLang="en-US" dirty="0">
                <a:solidFill>
                  <a:schemeClr val="tx1"/>
                </a:solidFill>
              </a:rPr>
              <a:t>处理步骤：</a:t>
            </a:r>
          </a:p>
          <a:p>
            <a:pPr marL="345719" lvl="1" indent="0" defTabSz="792269" eaLnBrk="1" hangingPunct="1">
              <a:lnSpc>
                <a:spcPct val="100000"/>
              </a:lnSpc>
              <a:spcAft>
                <a:spcPts val="520"/>
              </a:spcAft>
              <a:buNone/>
              <a:defRPr/>
            </a:pPr>
            <a:r>
              <a:rPr lang="en-US" altLang="zh-CN" sz="1889" dirty="0">
                <a:solidFill>
                  <a:schemeClr val="tx1">
                    <a:lumMod val="50000"/>
                    <a:lumOff val="50000"/>
                  </a:schemeClr>
                </a:solidFill>
              </a:rPr>
              <a:t>1</a:t>
            </a:r>
            <a:r>
              <a:rPr lang="zh-CN" altLang="en-US" sz="1889" dirty="0">
                <a:solidFill>
                  <a:schemeClr val="tx1">
                    <a:lumMod val="50000"/>
                    <a:lumOff val="50000"/>
                  </a:schemeClr>
                </a:solidFill>
              </a:rPr>
              <a:t>）</a:t>
            </a:r>
            <a:r>
              <a:rPr lang="zh-CN" altLang="en-US" dirty="0">
                <a:solidFill>
                  <a:schemeClr val="tx1">
                    <a:lumMod val="50000"/>
                    <a:lumOff val="50000"/>
                  </a:schemeClr>
                </a:solidFill>
              </a:rPr>
              <a:t>选择处理死锁代价最小的事务进行撤销</a:t>
            </a:r>
          </a:p>
          <a:p>
            <a:pPr marL="345719" lvl="1" indent="0" defTabSz="792269" eaLnBrk="1" hangingPunct="1">
              <a:lnSpc>
                <a:spcPct val="100000"/>
              </a:lnSpc>
              <a:spcAft>
                <a:spcPts val="520"/>
              </a:spcAft>
              <a:buNone/>
              <a:defRPr/>
            </a:pPr>
            <a:r>
              <a:rPr lang="en-US" altLang="zh-CN" dirty="0">
                <a:solidFill>
                  <a:schemeClr val="tx1">
                    <a:lumMod val="50000"/>
                    <a:lumOff val="50000"/>
                  </a:schemeClr>
                </a:solidFill>
              </a:rPr>
              <a:t>2</a:t>
            </a:r>
            <a:r>
              <a:rPr lang="zh-CN" altLang="en-US" dirty="0">
                <a:solidFill>
                  <a:schemeClr val="tx1">
                    <a:lumMod val="50000"/>
                    <a:lumOff val="50000"/>
                  </a:schemeClr>
                </a:solidFill>
              </a:rPr>
              <a:t>）回退该事务，释放其所有的锁和其他资源</a:t>
            </a:r>
          </a:p>
          <a:p>
            <a:pPr marL="345719" lvl="1" indent="0" defTabSz="792269" eaLnBrk="1" hangingPunct="1">
              <a:lnSpc>
                <a:spcPct val="100000"/>
              </a:lnSpc>
              <a:spcAft>
                <a:spcPts val="520"/>
              </a:spcAft>
              <a:buNone/>
              <a:defRPr/>
            </a:pPr>
            <a:r>
              <a:rPr lang="en-US" altLang="zh-CN" dirty="0">
                <a:solidFill>
                  <a:schemeClr val="tx1">
                    <a:lumMod val="50000"/>
                    <a:lumOff val="50000"/>
                  </a:schemeClr>
                </a:solidFill>
              </a:rPr>
              <a:t>3</a:t>
            </a:r>
            <a:r>
              <a:rPr lang="zh-CN" altLang="en-US" dirty="0">
                <a:solidFill>
                  <a:schemeClr val="tx1">
                    <a:lumMod val="50000"/>
                    <a:lumOff val="50000"/>
                  </a:schemeClr>
                </a:solidFill>
              </a:rPr>
              <a:t>）将释放的锁让给等待它的事务</a:t>
            </a:r>
          </a:p>
          <a:p>
            <a:pPr marL="345719" lvl="1" indent="0" defTabSz="792269" eaLnBrk="1" hangingPunct="1">
              <a:lnSpc>
                <a:spcPct val="100000"/>
              </a:lnSpc>
              <a:spcAft>
                <a:spcPts val="520"/>
              </a:spcAft>
              <a:buNone/>
              <a:defRPr/>
            </a:pPr>
            <a:r>
              <a:rPr lang="en-US" altLang="zh-CN" dirty="0">
                <a:solidFill>
                  <a:schemeClr val="tx1">
                    <a:lumMod val="50000"/>
                    <a:lumOff val="50000"/>
                  </a:schemeClr>
                </a:solidFill>
              </a:rPr>
              <a:t>4</a:t>
            </a:r>
            <a:r>
              <a:rPr lang="zh-CN" altLang="en-US" dirty="0">
                <a:solidFill>
                  <a:schemeClr val="tx1">
                    <a:lumMod val="50000"/>
                    <a:lumOff val="50000"/>
                  </a:schemeClr>
                </a:solidFill>
              </a:rPr>
              <a:t>）对撤销的事务所执行的数据修改操作必须加以恢复，被撤销的事务的处理：</a:t>
            </a:r>
          </a:p>
          <a:p>
            <a:pPr lvl="2" eaLnBrk="1" hangingPunct="1">
              <a:lnSpc>
                <a:spcPct val="100000"/>
              </a:lnSpc>
              <a:buFont typeface="Arial" panose="020B0604020202020204" pitchFamily="34" charset="0"/>
              <a:buChar char="–"/>
              <a:defRPr/>
            </a:pPr>
            <a:r>
              <a:rPr lang="zh-CN" altLang="en-US" sz="1600" dirty="0"/>
              <a:t>给有关用户发消息，由用户系统再次交付该事务；</a:t>
            </a:r>
          </a:p>
          <a:p>
            <a:pPr lvl="2" eaLnBrk="1" hangingPunct="1">
              <a:lnSpc>
                <a:spcPct val="100000"/>
              </a:lnSpc>
              <a:buFont typeface="Arial" panose="020B0604020202020204" pitchFamily="34" charset="0"/>
              <a:buChar char="–"/>
              <a:defRPr/>
            </a:pPr>
            <a:r>
              <a:rPr lang="en-US" altLang="zh-CN" sz="1600" dirty="0"/>
              <a:t>DBMS</a:t>
            </a:r>
            <a:r>
              <a:rPr lang="zh-CN" altLang="en-US" sz="1600" dirty="0"/>
              <a:t>重启该事务。</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Line 4">
            <a:extLst>
              <a:ext uri="{FF2B5EF4-FFF2-40B4-BE49-F238E27FC236}">
                <a16:creationId xmlns:a16="http://schemas.microsoft.com/office/drawing/2014/main" id="{74DCDE0E-FDEE-49F1-918F-A4F74EA78CC2}"/>
              </a:ext>
            </a:extLst>
          </p:cNvPr>
          <p:cNvSpPr>
            <a:spLocks noChangeShapeType="1"/>
          </p:cNvSpPr>
          <p:nvPr/>
        </p:nvSpPr>
        <p:spPr bwMode="auto">
          <a:xfrm flipV="1">
            <a:off x="6712076" y="3665352"/>
            <a:ext cx="612062" cy="9699"/>
          </a:xfrm>
          <a:prstGeom prst="line">
            <a:avLst/>
          </a:prstGeom>
          <a:ln>
            <a:headEnd/>
            <a:tailEnd type="stealth"/>
          </a:ln>
        </p:spPr>
        <p:style>
          <a:lnRef idx="3">
            <a:schemeClr val="accent5"/>
          </a:lnRef>
          <a:fillRef idx="0">
            <a:schemeClr val="accent5"/>
          </a:fillRef>
          <a:effectRef idx="2">
            <a:schemeClr val="accent5"/>
          </a:effectRef>
          <a:fontRef idx="minor">
            <a:schemeClr val="tx1"/>
          </a:fontRef>
        </p:style>
        <p:txBody>
          <a:bodyPr/>
          <a:lstStyle/>
          <a:p>
            <a:pPr algn="ctr" eaLnBrk="1" hangingPunct="1">
              <a:spcBef>
                <a:spcPct val="20000"/>
              </a:spcBef>
              <a:defRPr/>
            </a:pPr>
            <a:endParaRPr lang="zh-CN" altLang="en-US" sz="2222" b="1"/>
          </a:p>
        </p:txBody>
      </p:sp>
      <p:sp>
        <p:nvSpPr>
          <p:cNvPr id="921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事务串行执行</a:t>
            </a:r>
          </a:p>
        </p:txBody>
      </p:sp>
      <p:sp>
        <p:nvSpPr>
          <p:cNvPr id="464899" name="Rectangle 3"/>
          <p:cNvSpPr>
            <a:spLocks noGrp="1" noChangeArrowheads="1"/>
          </p:cNvSpPr>
          <p:nvPr>
            <p:ph sz="quarter" idx="10"/>
          </p:nvPr>
        </p:nvSpPr>
        <p:spPr>
          <a:xfrm>
            <a:off x="687512" y="769938"/>
            <a:ext cx="8712961" cy="1675501"/>
          </a:xfrm>
          <a:ln>
            <a:prstDash val="dash"/>
            <a:miter lim="800000"/>
            <a:headEnd/>
            <a:tailEnd/>
          </a:ln>
        </p:spPr>
        <p:txBody>
          <a:bodyPr wrap="square" lIns="79228" tIns="39613" rIns="79228" bIns="39613">
            <a:spAutoFit/>
          </a:bodyPr>
          <a:lstStyle/>
          <a:p>
            <a:pPr marL="317497" indent="-317497" defTabSz="792269" eaLnBrk="1" hangingPunct="1">
              <a:lnSpc>
                <a:spcPct val="150000"/>
              </a:lnSpc>
              <a:spcAft>
                <a:spcPts val="520"/>
              </a:spcAft>
              <a:defRPr/>
            </a:pPr>
            <a:r>
              <a:rPr lang="zh-CN" altLang="en-US" dirty="0">
                <a:solidFill>
                  <a:schemeClr val="tx1"/>
                </a:solidFill>
              </a:rPr>
              <a:t>每个时刻只有一个事务运行，其他事务必须等到这个事务结束以后方能运行</a:t>
            </a:r>
          </a:p>
          <a:p>
            <a:pPr marL="317497" indent="-317497" defTabSz="792269" eaLnBrk="1" hangingPunct="1">
              <a:lnSpc>
                <a:spcPct val="150000"/>
              </a:lnSpc>
              <a:spcAft>
                <a:spcPts val="520"/>
              </a:spcAft>
              <a:defRPr/>
            </a:pPr>
            <a:r>
              <a:rPr lang="zh-CN" altLang="en-US" dirty="0">
                <a:solidFill>
                  <a:schemeClr val="tx1"/>
                </a:solidFill>
              </a:rPr>
              <a:t>不能充分利用系统资源，发挥数据库共享资源的特点</a:t>
            </a:r>
          </a:p>
        </p:txBody>
      </p:sp>
      <p:sp>
        <p:nvSpPr>
          <p:cNvPr id="464902" name="Line 6"/>
          <p:cNvSpPr>
            <a:spLocks noChangeShapeType="1"/>
          </p:cNvSpPr>
          <p:nvPr/>
        </p:nvSpPr>
        <p:spPr bwMode="auto">
          <a:xfrm>
            <a:off x="8360834" y="3603626"/>
            <a:ext cx="398639" cy="0"/>
          </a:xfrm>
          <a:prstGeom prst="line">
            <a:avLst/>
          </a:prstGeom>
          <a:ln>
            <a:headEnd/>
            <a:tailEnd/>
          </a:ln>
        </p:spPr>
        <p:style>
          <a:lnRef idx="3">
            <a:schemeClr val="accent6"/>
          </a:lnRef>
          <a:fillRef idx="0">
            <a:schemeClr val="accent6"/>
          </a:fillRef>
          <a:effectRef idx="2">
            <a:schemeClr val="accent6"/>
          </a:effectRef>
          <a:fontRef idx="minor">
            <a:schemeClr val="tx1"/>
          </a:fontRef>
        </p:style>
        <p:txBody>
          <a:bodyPr/>
          <a:lstStyle/>
          <a:p>
            <a:pPr algn="ctr" eaLnBrk="1" hangingPunct="1">
              <a:spcBef>
                <a:spcPct val="20000"/>
              </a:spcBef>
              <a:defRPr/>
            </a:pPr>
            <a:endParaRPr lang="zh-CN" altLang="en-US" sz="2222" b="1"/>
          </a:p>
        </p:txBody>
      </p:sp>
      <p:sp>
        <p:nvSpPr>
          <p:cNvPr id="2" name="矩形 1">
            <a:extLst>
              <a:ext uri="{FF2B5EF4-FFF2-40B4-BE49-F238E27FC236}">
                <a16:creationId xmlns:a16="http://schemas.microsoft.com/office/drawing/2014/main" id="{AAA423FB-BE24-4F68-AE90-3AABD371FEB6}"/>
              </a:ext>
            </a:extLst>
          </p:cNvPr>
          <p:cNvSpPr/>
          <p:nvPr/>
        </p:nvSpPr>
        <p:spPr>
          <a:xfrm>
            <a:off x="1086151" y="3505572"/>
            <a:ext cx="1329546" cy="3600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latin typeface="微软雅黑" panose="020B0503020204020204" pitchFamily="34" charset="-122"/>
                <a:ea typeface="微软雅黑" panose="020B0503020204020204" pitchFamily="34" charset="-122"/>
              </a:rPr>
              <a:t>T1</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EDD2028B-A9C3-42EE-A70F-D7B1D40C6DD1}"/>
              </a:ext>
            </a:extLst>
          </p:cNvPr>
          <p:cNvSpPr/>
          <p:nvPr/>
        </p:nvSpPr>
        <p:spPr>
          <a:xfrm>
            <a:off x="2991768" y="3505572"/>
            <a:ext cx="1584175" cy="36004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latin typeface="微软雅黑" panose="020B0503020204020204" pitchFamily="34" charset="-122"/>
                <a:ea typeface="微软雅黑" panose="020B0503020204020204" pitchFamily="34" charset="-122"/>
              </a:rPr>
              <a:t>T2</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D327B4A4-294F-4EAA-9ACB-AF25EF56E334}"/>
              </a:ext>
            </a:extLst>
          </p:cNvPr>
          <p:cNvSpPr/>
          <p:nvPr/>
        </p:nvSpPr>
        <p:spPr>
          <a:xfrm>
            <a:off x="5189768" y="3505572"/>
            <a:ext cx="1584175" cy="3600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latin typeface="微软雅黑" panose="020B0503020204020204" pitchFamily="34" charset="-122"/>
                <a:ea typeface="微软雅黑" panose="020B0503020204020204" pitchFamily="34" charset="-122"/>
              </a:rPr>
              <a:t>T3</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54EF8749-5814-45EC-8D01-83FC92A944A3}"/>
              </a:ext>
            </a:extLst>
          </p:cNvPr>
          <p:cNvSpPr/>
          <p:nvPr/>
        </p:nvSpPr>
        <p:spPr>
          <a:xfrm>
            <a:off x="7312248" y="3505572"/>
            <a:ext cx="1584175" cy="3600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latin typeface="微软雅黑" panose="020B0503020204020204" pitchFamily="34" charset="-122"/>
                <a:ea typeface="微软雅黑" panose="020B0503020204020204" pitchFamily="34" charset="-122"/>
              </a:rPr>
              <a:t>T4</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16" name="Line 4">
            <a:extLst>
              <a:ext uri="{FF2B5EF4-FFF2-40B4-BE49-F238E27FC236}">
                <a16:creationId xmlns:a16="http://schemas.microsoft.com/office/drawing/2014/main" id="{3757DB78-B81B-432F-8E67-38256D47F014}"/>
              </a:ext>
            </a:extLst>
          </p:cNvPr>
          <p:cNvSpPr>
            <a:spLocks noChangeShapeType="1"/>
          </p:cNvSpPr>
          <p:nvPr/>
        </p:nvSpPr>
        <p:spPr bwMode="auto">
          <a:xfrm flipV="1">
            <a:off x="4602819" y="3687543"/>
            <a:ext cx="612062" cy="9699"/>
          </a:xfrm>
          <a:prstGeom prst="line">
            <a:avLst/>
          </a:prstGeom>
          <a:ln>
            <a:headEnd/>
            <a:tailEnd type="stealth"/>
          </a:ln>
        </p:spPr>
        <p:style>
          <a:lnRef idx="3">
            <a:schemeClr val="accent5"/>
          </a:lnRef>
          <a:fillRef idx="0">
            <a:schemeClr val="accent5"/>
          </a:fillRef>
          <a:effectRef idx="2">
            <a:schemeClr val="accent5"/>
          </a:effectRef>
          <a:fontRef idx="minor">
            <a:schemeClr val="tx1"/>
          </a:fontRef>
        </p:style>
        <p:txBody>
          <a:bodyPr/>
          <a:lstStyle/>
          <a:p>
            <a:pPr algn="ctr" eaLnBrk="1" hangingPunct="1">
              <a:spcBef>
                <a:spcPct val="20000"/>
              </a:spcBef>
              <a:defRPr/>
            </a:pPr>
            <a:endParaRPr lang="zh-CN" altLang="en-US" sz="2222" b="1"/>
          </a:p>
        </p:txBody>
      </p:sp>
      <p:sp>
        <p:nvSpPr>
          <p:cNvPr id="18" name="Line 4">
            <a:extLst>
              <a:ext uri="{FF2B5EF4-FFF2-40B4-BE49-F238E27FC236}">
                <a16:creationId xmlns:a16="http://schemas.microsoft.com/office/drawing/2014/main" id="{A85D6A7C-989C-480D-AFE7-C53E3390E661}"/>
              </a:ext>
            </a:extLst>
          </p:cNvPr>
          <p:cNvSpPr>
            <a:spLocks noChangeShapeType="1"/>
          </p:cNvSpPr>
          <p:nvPr/>
        </p:nvSpPr>
        <p:spPr bwMode="auto">
          <a:xfrm flipV="1">
            <a:off x="2397702" y="3680741"/>
            <a:ext cx="612062" cy="9699"/>
          </a:xfrm>
          <a:prstGeom prst="line">
            <a:avLst/>
          </a:prstGeom>
          <a:ln>
            <a:headEnd/>
            <a:tailEnd type="stealth"/>
          </a:ln>
        </p:spPr>
        <p:style>
          <a:lnRef idx="3">
            <a:schemeClr val="accent5"/>
          </a:lnRef>
          <a:fillRef idx="0">
            <a:schemeClr val="accent5"/>
          </a:fillRef>
          <a:effectRef idx="2">
            <a:schemeClr val="accent5"/>
          </a:effectRef>
          <a:fontRef idx="minor">
            <a:schemeClr val="tx1"/>
          </a:fontRef>
        </p:style>
        <p:txBody>
          <a:bodyPr/>
          <a:lstStyle/>
          <a:p>
            <a:pPr algn="ctr" eaLnBrk="1" hangingPunct="1">
              <a:spcBef>
                <a:spcPct val="20000"/>
              </a:spcBef>
              <a:defRPr/>
            </a:pPr>
            <a:endParaRPr lang="zh-CN" altLang="en-US" sz="2222" b="1"/>
          </a:p>
        </p:txBody>
      </p:sp>
      <p:cxnSp>
        <p:nvCxnSpPr>
          <p:cNvPr id="4" name="直接箭头连接符 3">
            <a:extLst>
              <a:ext uri="{FF2B5EF4-FFF2-40B4-BE49-F238E27FC236}">
                <a16:creationId xmlns:a16="http://schemas.microsoft.com/office/drawing/2014/main" id="{3F3B69CA-7EC5-4EC9-9100-4D1D9524A43A}"/>
              </a:ext>
            </a:extLst>
          </p:cNvPr>
          <p:cNvCxnSpPr/>
          <p:nvPr/>
        </p:nvCxnSpPr>
        <p:spPr>
          <a:xfrm>
            <a:off x="1086151" y="4153644"/>
            <a:ext cx="78102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E4260100-F3D2-47A8-AF20-2F9D1DEBE6F4}"/>
              </a:ext>
            </a:extLst>
          </p:cNvPr>
          <p:cNvSpPr txBox="1"/>
          <p:nvPr/>
        </p:nvSpPr>
        <p:spPr>
          <a:xfrm>
            <a:off x="3811745" y="4153644"/>
            <a:ext cx="2140458" cy="400110"/>
          </a:xfrm>
          <a:prstGeom prst="rect">
            <a:avLst/>
          </a:prstGeom>
          <a:noFill/>
        </p:spPr>
        <p:txBody>
          <a:bodyPr wrap="none" rtlCol="0">
            <a:spAutoFit/>
          </a:bodyPr>
          <a:lstStyle/>
          <a:p>
            <a:r>
              <a:rPr lang="en-US" altLang="zh-CN" sz="2000" dirty="0"/>
              <a:t>Time to complete</a:t>
            </a:r>
            <a:endParaRPr lang="zh-CN" altLang="en-US" sz="2000" dirty="0"/>
          </a:p>
        </p:txBody>
      </p:sp>
      <p:sp>
        <p:nvSpPr>
          <p:cNvPr id="22" name="文本框 21">
            <a:extLst>
              <a:ext uri="{FF2B5EF4-FFF2-40B4-BE49-F238E27FC236}">
                <a16:creationId xmlns:a16="http://schemas.microsoft.com/office/drawing/2014/main" id="{72080929-A510-40D0-8B14-1F3067D3B8D9}"/>
              </a:ext>
            </a:extLst>
          </p:cNvPr>
          <p:cNvSpPr txBox="1"/>
          <p:nvPr/>
        </p:nvSpPr>
        <p:spPr>
          <a:xfrm>
            <a:off x="3816362" y="2899431"/>
            <a:ext cx="2366353" cy="400110"/>
          </a:xfrm>
          <a:prstGeom prst="rect">
            <a:avLst/>
          </a:prstGeom>
          <a:noFill/>
        </p:spPr>
        <p:txBody>
          <a:bodyPr wrap="none" rtlCol="0">
            <a:spAutoFit/>
          </a:bodyPr>
          <a:lstStyle/>
          <a:p>
            <a:r>
              <a:rPr lang="en-US" altLang="zh-CN" sz="2000" dirty="0"/>
              <a:t>Sequential execute</a:t>
            </a:r>
            <a:endParaRPr lang="zh-CN" altLang="en-US" sz="2000" dirty="0"/>
          </a:p>
        </p:txBody>
      </p:sp>
    </p:spTree>
  </p:cSld>
  <p:clrMapOvr>
    <a:masterClrMapping/>
  </p:clrMapOvr>
  <p:transition advTm="109595">
    <p:rand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什么是封锁粒度</a:t>
            </a:r>
          </a:p>
        </p:txBody>
      </p:sp>
      <p:sp>
        <p:nvSpPr>
          <p:cNvPr id="77827" name="Rectangle 3"/>
          <p:cNvSpPr>
            <a:spLocks noGrp="1" noChangeArrowheads="1"/>
          </p:cNvSpPr>
          <p:nvPr>
            <p:ph sz="quarter" idx="10"/>
          </p:nvPr>
        </p:nvSpPr>
        <p:spPr bwMode="auto">
          <a:xfrm>
            <a:off x="687513" y="769938"/>
            <a:ext cx="9001000" cy="4950372"/>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en-US" altLang="zh-CN" dirty="0">
                <a:solidFill>
                  <a:schemeClr val="tx1"/>
                </a:solidFill>
              </a:rPr>
              <a:t>X</a:t>
            </a:r>
            <a:r>
              <a:rPr lang="zh-CN" altLang="en-US" dirty="0">
                <a:solidFill>
                  <a:schemeClr val="tx1"/>
                </a:solidFill>
              </a:rPr>
              <a:t>锁和</a:t>
            </a:r>
            <a:r>
              <a:rPr lang="en-US" altLang="zh-CN" dirty="0">
                <a:solidFill>
                  <a:schemeClr val="tx1"/>
                </a:solidFill>
              </a:rPr>
              <a:t>S</a:t>
            </a:r>
            <a:r>
              <a:rPr lang="zh-CN" altLang="en-US" dirty="0">
                <a:solidFill>
                  <a:schemeClr val="tx1"/>
                </a:solidFill>
              </a:rPr>
              <a:t>锁都是加在某一个数据对象上的</a:t>
            </a:r>
          </a:p>
          <a:p>
            <a:pPr marL="317497" indent="-317497" defTabSz="792269" eaLnBrk="1" hangingPunct="1">
              <a:lnSpc>
                <a:spcPct val="129000"/>
              </a:lnSpc>
              <a:spcAft>
                <a:spcPts val="520"/>
              </a:spcAft>
              <a:defRPr/>
            </a:pPr>
            <a:r>
              <a:rPr lang="zh-CN" altLang="en-US" dirty="0">
                <a:solidFill>
                  <a:schemeClr val="tx1"/>
                </a:solidFill>
              </a:rPr>
              <a:t>封锁的对象：逻辑单元，物理单元 </a:t>
            </a:r>
          </a:p>
          <a:p>
            <a:pPr marL="0" indent="0" defTabSz="792269" eaLnBrk="1" hangingPunct="1">
              <a:lnSpc>
                <a:spcPct val="129000"/>
              </a:lnSpc>
              <a:spcAft>
                <a:spcPts val="520"/>
              </a:spcAft>
              <a:buNone/>
              <a:defRPr/>
            </a:pPr>
            <a:r>
              <a:rPr lang="zh-CN" altLang="en-US" dirty="0">
                <a:solidFill>
                  <a:schemeClr val="tx1">
                    <a:lumMod val="50000"/>
                    <a:lumOff val="50000"/>
                  </a:schemeClr>
                </a:solidFill>
              </a:rPr>
              <a:t>例：在关系数据库中，封锁对象：</a:t>
            </a:r>
          </a:p>
          <a:p>
            <a:pPr lvl="1" eaLnBrk="1" hangingPunct="1">
              <a:defRPr/>
            </a:pPr>
            <a:r>
              <a:rPr lang="zh-CN" altLang="en-US" dirty="0"/>
              <a:t>逻辑单元</a:t>
            </a:r>
            <a:r>
              <a:rPr lang="en-US" altLang="zh-CN" dirty="0"/>
              <a:t>: </a:t>
            </a:r>
            <a:r>
              <a:rPr lang="zh-CN" altLang="en-US" dirty="0"/>
              <a:t>属性值、属性值集合、元组、关系、索引项、整个索引、整个数据库等</a:t>
            </a:r>
          </a:p>
          <a:p>
            <a:pPr lvl="1" eaLnBrk="1" hangingPunct="1">
              <a:defRPr/>
            </a:pPr>
            <a:r>
              <a:rPr lang="zh-CN" altLang="en-US" dirty="0"/>
              <a:t>物理单元：页（数据页或索引页）、物理记录等</a:t>
            </a:r>
            <a:endParaRPr lang="en-US" altLang="zh-CN" dirty="0"/>
          </a:p>
          <a:p>
            <a:pPr marL="317497" indent="-317497" defTabSz="792269" eaLnBrk="1" hangingPunct="1">
              <a:lnSpc>
                <a:spcPct val="129000"/>
              </a:lnSpc>
              <a:spcAft>
                <a:spcPts val="520"/>
              </a:spcAft>
              <a:defRPr/>
            </a:pPr>
            <a:r>
              <a:rPr lang="zh-CN" altLang="en-US" dirty="0">
                <a:solidFill>
                  <a:schemeClr val="tx1"/>
                </a:solidFill>
              </a:rPr>
              <a:t>封锁对象可以大也可以小：对整个数据库加锁；对某个属性值加锁</a:t>
            </a:r>
          </a:p>
          <a:p>
            <a:pPr marL="317497" indent="-317497" defTabSz="792269" eaLnBrk="1" hangingPunct="1">
              <a:lnSpc>
                <a:spcPct val="129000"/>
              </a:lnSpc>
              <a:spcAft>
                <a:spcPts val="520"/>
              </a:spcAft>
              <a:defRPr/>
            </a:pPr>
            <a:r>
              <a:rPr lang="zh-CN" altLang="en-US" dirty="0">
                <a:solidFill>
                  <a:schemeClr val="tx1"/>
                </a:solidFill>
                <a:highlight>
                  <a:srgbClr val="FFFF00"/>
                </a:highlight>
              </a:rPr>
              <a:t>封锁对象的大小称为封锁的粒度</a:t>
            </a:r>
            <a:r>
              <a:rPr lang="en-US" altLang="zh-CN" dirty="0">
                <a:solidFill>
                  <a:schemeClr val="tx1"/>
                </a:solidFill>
              </a:rPr>
              <a:t>(Granularity)</a:t>
            </a:r>
          </a:p>
          <a:p>
            <a:pPr marL="317497" indent="-317497" defTabSz="792269" eaLnBrk="1" hangingPunct="1">
              <a:lnSpc>
                <a:spcPct val="129000"/>
              </a:lnSpc>
              <a:spcAft>
                <a:spcPts val="520"/>
              </a:spcAft>
              <a:defRPr/>
            </a:pPr>
            <a:r>
              <a:rPr lang="zh-CN" altLang="en-US" dirty="0">
                <a:solidFill>
                  <a:schemeClr val="tx1"/>
                </a:solidFill>
              </a:rPr>
              <a:t>多粒度封锁</a:t>
            </a:r>
            <a:r>
              <a:rPr lang="en-US" altLang="zh-CN" dirty="0">
                <a:solidFill>
                  <a:schemeClr val="tx1"/>
                </a:solidFill>
              </a:rPr>
              <a:t>(multiple granularity locking)</a:t>
            </a:r>
          </a:p>
          <a:p>
            <a:pPr lvl="1" eaLnBrk="1" hangingPunct="1">
              <a:defRPr/>
            </a:pPr>
            <a:r>
              <a:rPr lang="zh-CN" altLang="en-US" dirty="0"/>
              <a:t>在一个系统中同时支持多种封锁粒度供不同的事务选择</a:t>
            </a:r>
          </a:p>
          <a:p>
            <a:pPr marL="395107" lvl="1" indent="0" eaLnBrk="1" hangingPunct="1">
              <a:buNone/>
              <a:defRPr/>
            </a:pP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选择封锁粒度的原则</a:t>
            </a:r>
          </a:p>
        </p:txBody>
      </p:sp>
      <p:sp>
        <p:nvSpPr>
          <p:cNvPr id="77827" name="Rectangle 3"/>
          <p:cNvSpPr>
            <a:spLocks noGrp="1" noChangeArrowheads="1"/>
          </p:cNvSpPr>
          <p:nvPr>
            <p:ph sz="quarter" idx="10"/>
          </p:nvPr>
        </p:nvSpPr>
        <p:spPr>
          <a:xfrm>
            <a:off x="719766" y="2318572"/>
            <a:ext cx="9001000" cy="1329957"/>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rPr>
              <a:t>选择封锁粒度：</a:t>
            </a:r>
          </a:p>
          <a:p>
            <a:pPr lvl="1" eaLnBrk="1" hangingPunct="1">
              <a:defRPr/>
            </a:pPr>
            <a:r>
              <a:rPr lang="zh-CN" altLang="en-US" dirty="0"/>
              <a:t>考虑封锁机构和并发度两个因素</a:t>
            </a:r>
          </a:p>
          <a:p>
            <a:pPr lvl="1" eaLnBrk="1" hangingPunct="1">
              <a:defRPr/>
            </a:pPr>
            <a:r>
              <a:rPr lang="zh-CN" altLang="en-US" dirty="0"/>
              <a:t>对系统开销与并发度进行权衡</a:t>
            </a:r>
          </a:p>
        </p:txBody>
      </p:sp>
      <p:graphicFrame>
        <p:nvGraphicFramePr>
          <p:cNvPr id="2" name="表格 1">
            <a:extLst>
              <a:ext uri="{FF2B5EF4-FFF2-40B4-BE49-F238E27FC236}">
                <a16:creationId xmlns:a16="http://schemas.microsoft.com/office/drawing/2014/main" id="{AA941502-DC47-4DC5-9761-52005ECA41C9}"/>
              </a:ext>
            </a:extLst>
          </p:cNvPr>
          <p:cNvGraphicFramePr>
            <a:graphicFrameLocks noGrp="1"/>
          </p:cNvGraphicFramePr>
          <p:nvPr>
            <p:extLst>
              <p:ext uri="{D42A27DB-BD31-4B8C-83A1-F6EECF244321}">
                <p14:modId xmlns:p14="http://schemas.microsoft.com/office/powerpoint/2010/main" val="3575748088"/>
              </p:ext>
            </p:extLst>
          </p:nvPr>
        </p:nvGraphicFramePr>
        <p:xfrm>
          <a:off x="831528" y="625252"/>
          <a:ext cx="8352929" cy="1693320"/>
        </p:xfrm>
        <a:graphic>
          <a:graphicData uri="http://schemas.openxmlformats.org/drawingml/2006/table">
            <a:tbl>
              <a:tblPr firstRow="1" bandRow="1">
                <a:tableStyleId>{5C22544A-7EE6-4342-B048-85BDC9FD1C3A}</a:tableStyleId>
              </a:tblPr>
              <a:tblGrid>
                <a:gridCol w="1670586">
                  <a:extLst>
                    <a:ext uri="{9D8B030D-6E8A-4147-A177-3AD203B41FA5}">
                      <a16:colId xmlns:a16="http://schemas.microsoft.com/office/drawing/2014/main" val="2390982569"/>
                    </a:ext>
                  </a:extLst>
                </a:gridCol>
                <a:gridCol w="1354291">
                  <a:extLst>
                    <a:ext uri="{9D8B030D-6E8A-4147-A177-3AD203B41FA5}">
                      <a16:colId xmlns:a16="http://schemas.microsoft.com/office/drawing/2014/main" val="546442721"/>
                    </a:ext>
                  </a:extLst>
                </a:gridCol>
                <a:gridCol w="1986880">
                  <a:extLst>
                    <a:ext uri="{9D8B030D-6E8A-4147-A177-3AD203B41FA5}">
                      <a16:colId xmlns:a16="http://schemas.microsoft.com/office/drawing/2014/main" val="3660491884"/>
                    </a:ext>
                  </a:extLst>
                </a:gridCol>
                <a:gridCol w="1670586">
                  <a:extLst>
                    <a:ext uri="{9D8B030D-6E8A-4147-A177-3AD203B41FA5}">
                      <a16:colId xmlns:a16="http://schemas.microsoft.com/office/drawing/2014/main" val="2249009723"/>
                    </a:ext>
                  </a:extLst>
                </a:gridCol>
                <a:gridCol w="1670586">
                  <a:extLst>
                    <a:ext uri="{9D8B030D-6E8A-4147-A177-3AD203B41FA5}">
                      <a16:colId xmlns:a16="http://schemas.microsoft.com/office/drawing/2014/main" val="2777943721"/>
                    </a:ext>
                  </a:extLst>
                </a:gridCol>
              </a:tblGrid>
              <a:tr h="649400">
                <a:tc gridSpan="2">
                  <a:txBody>
                    <a:bodyPr/>
                    <a:lstStyle/>
                    <a:p>
                      <a:endParaRPr lang="zh-CN" altLang="en-US" sz="2000" dirty="0">
                        <a:latin typeface="微软雅黑" panose="020B0503020204020204" pitchFamily="34" charset="-122"/>
                        <a:ea typeface="微软雅黑" panose="020B0503020204020204" pitchFamily="34" charset="-122"/>
                      </a:endParaRPr>
                    </a:p>
                  </a:txBody>
                  <a:tcPr anchor="ctr"/>
                </a:tc>
                <a:tc hMerge="1">
                  <a:txBody>
                    <a:bodyPr/>
                    <a:lstStyle/>
                    <a:p>
                      <a:endParaRPr lang="zh-CN" altLang="en-US" dirty="0"/>
                    </a:p>
                  </a:txBody>
                  <a:tcPr/>
                </a:tc>
                <a:tc>
                  <a:txBody>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封锁的对象</a:t>
                      </a:r>
                    </a:p>
                  </a:txBody>
                  <a:tcPr anchor="ctr"/>
                </a:tc>
                <a:tc>
                  <a:txBody>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并发度</a:t>
                      </a:r>
                    </a:p>
                  </a:txBody>
                  <a:tcPr anchor="ctr"/>
                </a:tc>
                <a:tc>
                  <a:txBody>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系统开销</a:t>
                      </a:r>
                    </a:p>
                  </a:txBody>
                  <a:tcPr anchor="ctr"/>
                </a:tc>
                <a:extLst>
                  <a:ext uri="{0D108BD9-81ED-4DB2-BD59-A6C34878D82A}">
                    <a16:rowId xmlns:a16="http://schemas.microsoft.com/office/drawing/2014/main" val="1422145456"/>
                  </a:ext>
                </a:extLst>
              </a:tr>
              <a:tr h="504056">
                <a:tc rowSpan="2">
                  <a:txBody>
                    <a:bodyPr/>
                    <a:lstStyle/>
                    <a:p>
                      <a:pPr algn="ctr"/>
                      <a:r>
                        <a:rPr lang="zh-CN" altLang="en-US" sz="2000" b="1" dirty="0">
                          <a:solidFill>
                            <a:schemeClr val="tx1"/>
                          </a:solidFill>
                          <a:latin typeface="微软雅黑" panose="020B0503020204020204" pitchFamily="34" charset="-122"/>
                          <a:ea typeface="微软雅黑" panose="020B0503020204020204" pitchFamily="34" charset="-122"/>
                        </a:rPr>
                        <a:t>封锁粒度</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大</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少</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小</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小</a:t>
                      </a:r>
                    </a:p>
                  </a:txBody>
                  <a:tcPr anchor="ctr"/>
                </a:tc>
                <a:extLst>
                  <a:ext uri="{0D108BD9-81ED-4DB2-BD59-A6C34878D82A}">
                    <a16:rowId xmlns:a16="http://schemas.microsoft.com/office/drawing/2014/main" val="2132899101"/>
                  </a:ext>
                </a:extLst>
              </a:tr>
              <a:tr h="539864">
                <a:tc vMerge="1">
                  <a:txBody>
                    <a:bodyPr/>
                    <a:lstStyle/>
                    <a:p>
                      <a:endParaRPr lang="zh-CN" altLang="en-US" dirty="0"/>
                    </a:p>
                  </a:txBody>
                  <a:tcPr/>
                </a:tc>
                <a:tc>
                  <a:txBody>
                    <a:bodyPr/>
                    <a:lstStyle/>
                    <a:p>
                      <a:pPr algn="ctr"/>
                      <a:r>
                        <a:rPr lang="zh-CN" altLang="en-US" sz="2000" dirty="0">
                          <a:latin typeface="微软雅黑" panose="020B0503020204020204" pitchFamily="34" charset="-122"/>
                          <a:ea typeface="微软雅黑" panose="020B0503020204020204" pitchFamily="34" charset="-122"/>
                        </a:rPr>
                        <a:t>小</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多</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高</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rPr>
                        <a:t>大</a:t>
                      </a:r>
                    </a:p>
                  </a:txBody>
                  <a:tcPr anchor="ctr"/>
                </a:tc>
                <a:extLst>
                  <a:ext uri="{0D108BD9-81ED-4DB2-BD59-A6C34878D82A}">
                    <a16:rowId xmlns:a16="http://schemas.microsoft.com/office/drawing/2014/main" val="2327540972"/>
                  </a:ext>
                </a:extLst>
              </a:tr>
            </a:tbl>
          </a:graphicData>
        </a:graphic>
      </p:graphicFrame>
      <p:sp>
        <p:nvSpPr>
          <p:cNvPr id="6" name="Rectangle 3">
            <a:extLst>
              <a:ext uri="{FF2B5EF4-FFF2-40B4-BE49-F238E27FC236}">
                <a16:creationId xmlns:a16="http://schemas.microsoft.com/office/drawing/2014/main" id="{FC992986-5167-8FE3-99AD-129F0A0CA203}"/>
              </a:ext>
            </a:extLst>
          </p:cNvPr>
          <p:cNvSpPr txBox="1">
            <a:spLocks noChangeArrowheads="1"/>
          </p:cNvSpPr>
          <p:nvPr/>
        </p:nvSpPr>
        <p:spPr>
          <a:xfrm>
            <a:off x="687514" y="3458924"/>
            <a:ext cx="9001000" cy="1909731"/>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317497" indent="-317497" defTabSz="792269" eaLnBrk="1" hangingPunct="1">
              <a:lnSpc>
                <a:spcPct val="129000"/>
              </a:lnSpc>
              <a:spcAft>
                <a:spcPts val="520"/>
              </a:spcAft>
              <a:defRPr/>
            </a:pPr>
            <a:r>
              <a:rPr lang="zh-CN" altLang="en-US" dirty="0">
                <a:solidFill>
                  <a:schemeClr val="tx1"/>
                </a:solidFill>
              </a:rPr>
              <a:t>需要处理多个关系的大量元组的用户事务：以</a:t>
            </a:r>
            <a:r>
              <a:rPr lang="zh-CN" altLang="en-US" sz="2667" dirty="0">
                <a:solidFill>
                  <a:srgbClr val="FF0000"/>
                </a:solidFill>
              </a:rPr>
              <a:t>数据库</a:t>
            </a:r>
            <a:r>
              <a:rPr lang="zh-CN" altLang="en-US" dirty="0">
                <a:solidFill>
                  <a:schemeClr val="tx1"/>
                </a:solidFill>
              </a:rPr>
              <a:t>为封锁单位；</a:t>
            </a:r>
          </a:p>
          <a:p>
            <a:pPr marL="317497" indent="-317497" defTabSz="792269" eaLnBrk="1" hangingPunct="1">
              <a:lnSpc>
                <a:spcPct val="129000"/>
              </a:lnSpc>
              <a:spcAft>
                <a:spcPts val="520"/>
              </a:spcAft>
              <a:defRPr/>
            </a:pPr>
            <a:r>
              <a:rPr lang="zh-CN" altLang="en-US" dirty="0">
                <a:solidFill>
                  <a:schemeClr val="tx1"/>
                </a:solidFill>
              </a:rPr>
              <a:t>需要处理大量元组的用户事务：以</a:t>
            </a:r>
            <a:r>
              <a:rPr lang="zh-CN" altLang="en-US" sz="2667" dirty="0">
                <a:solidFill>
                  <a:srgbClr val="FF0000"/>
                </a:solidFill>
              </a:rPr>
              <a:t>关系</a:t>
            </a:r>
            <a:r>
              <a:rPr lang="zh-CN" altLang="en-US" dirty="0">
                <a:solidFill>
                  <a:schemeClr val="tx1"/>
                </a:solidFill>
              </a:rPr>
              <a:t>为封锁单元；</a:t>
            </a:r>
          </a:p>
          <a:p>
            <a:pPr marL="317497" indent="-317497" defTabSz="792269" eaLnBrk="1" hangingPunct="1">
              <a:lnSpc>
                <a:spcPct val="129000"/>
              </a:lnSpc>
              <a:spcAft>
                <a:spcPts val="520"/>
              </a:spcAft>
              <a:defRPr/>
            </a:pPr>
            <a:r>
              <a:rPr lang="zh-CN" altLang="en-US" dirty="0">
                <a:solidFill>
                  <a:schemeClr val="tx1"/>
                </a:solidFill>
              </a:rPr>
              <a:t>只处理少量元组的用户事务：以</a:t>
            </a:r>
            <a:r>
              <a:rPr lang="zh-CN" altLang="en-US" sz="2667" dirty="0">
                <a:solidFill>
                  <a:srgbClr val="FF0000"/>
                </a:solidFill>
              </a:rPr>
              <a:t>元组</a:t>
            </a:r>
            <a:r>
              <a:rPr lang="zh-CN" altLang="en-US" dirty="0">
                <a:solidFill>
                  <a:schemeClr val="tx1"/>
                </a:solidFill>
              </a:rPr>
              <a:t>为封锁单位</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5">
            <a:extLst>
              <a:ext uri="{FF2B5EF4-FFF2-40B4-BE49-F238E27FC236}">
                <a16:creationId xmlns:a16="http://schemas.microsoft.com/office/drawing/2014/main" id="{8E24D228-A7B9-49FC-A262-C41930F5F5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8351" y="2311011"/>
            <a:ext cx="6304136" cy="3382744"/>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sp>
        <p:nvSpPr>
          <p:cNvPr id="5325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多粒度封锁</a:t>
            </a:r>
          </a:p>
        </p:txBody>
      </p:sp>
      <p:sp>
        <p:nvSpPr>
          <p:cNvPr id="79875" name="Rectangle 3"/>
          <p:cNvSpPr>
            <a:spLocks noGrp="1" noChangeArrowheads="1"/>
          </p:cNvSpPr>
          <p:nvPr>
            <p:ph sz="quarter" idx="10"/>
          </p:nvPr>
        </p:nvSpPr>
        <p:spPr>
          <a:xfrm>
            <a:off x="687513" y="769938"/>
            <a:ext cx="9001000" cy="1611829"/>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rgbClr val="FF0000"/>
                </a:solidFill>
              </a:rPr>
              <a:t>以树形结构来表示多级封锁粒度</a:t>
            </a:r>
          </a:p>
          <a:p>
            <a:pPr marL="317497" indent="-317497" defTabSz="792269" eaLnBrk="1" hangingPunct="1">
              <a:lnSpc>
                <a:spcPct val="129000"/>
              </a:lnSpc>
              <a:spcAft>
                <a:spcPts val="520"/>
              </a:spcAft>
              <a:defRPr/>
            </a:pPr>
            <a:r>
              <a:rPr lang="zh-CN" altLang="en-US" dirty="0">
                <a:solidFill>
                  <a:srgbClr val="FF0000"/>
                </a:solidFill>
              </a:rPr>
              <a:t>根结点是整个数据库，表示最大的数据粒度</a:t>
            </a:r>
          </a:p>
          <a:p>
            <a:pPr marL="317497" indent="-317497" defTabSz="792269" eaLnBrk="1" hangingPunct="1">
              <a:lnSpc>
                <a:spcPct val="129000"/>
              </a:lnSpc>
              <a:spcAft>
                <a:spcPts val="520"/>
              </a:spcAft>
              <a:defRPr/>
            </a:pPr>
            <a:r>
              <a:rPr lang="zh-CN" altLang="en-US" dirty="0">
                <a:solidFill>
                  <a:srgbClr val="FF0000"/>
                </a:solidFill>
              </a:rPr>
              <a:t>叶结点表示最小的数据粒度</a:t>
            </a:r>
          </a:p>
        </p:txBody>
      </p:sp>
      <p:sp>
        <p:nvSpPr>
          <p:cNvPr id="2" name="矩形 1">
            <a:extLst>
              <a:ext uri="{FF2B5EF4-FFF2-40B4-BE49-F238E27FC236}">
                <a16:creationId xmlns:a16="http://schemas.microsoft.com/office/drawing/2014/main" id="{377E481F-3DF5-48CC-AA45-95D9F12D1879}"/>
              </a:ext>
            </a:extLst>
          </p:cNvPr>
          <p:cNvSpPr/>
          <p:nvPr/>
        </p:nvSpPr>
        <p:spPr>
          <a:xfrm>
            <a:off x="776992" y="2641476"/>
            <a:ext cx="2329997" cy="1839799"/>
          </a:xfrm>
          <a:prstGeom prst="rect">
            <a:avLst/>
          </a:prstGeom>
        </p:spPr>
        <p:txBody>
          <a:bodyPr wrap="square">
            <a:spAutoFit/>
          </a:bodyPr>
          <a:lstStyle/>
          <a:p>
            <a:pPr marL="0" indent="0" defTabSz="792269" eaLnBrk="1" hangingPunct="1">
              <a:lnSpc>
                <a:spcPct val="129000"/>
              </a:lnSpc>
              <a:spcAft>
                <a:spcPts val="520"/>
              </a:spcAft>
              <a:buNone/>
              <a:defRPr/>
            </a:pPr>
            <a:r>
              <a:rPr lang="zh-CN" altLang="en-US" sz="1800" dirty="0">
                <a:solidFill>
                  <a:schemeClr val="tx1">
                    <a:lumMod val="50000"/>
                    <a:lumOff val="50000"/>
                  </a:schemeClr>
                </a:solidFill>
              </a:rPr>
              <a:t>例：三级粒度树。根结点为数据库，数据库的子结点为关系（表），关系的子结点为元组（行）。</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多粒度封锁协议</a:t>
            </a:r>
          </a:p>
        </p:txBody>
      </p:sp>
      <p:sp>
        <p:nvSpPr>
          <p:cNvPr id="81923" name="Rectangle 3"/>
          <p:cNvSpPr>
            <a:spLocks noGrp="1" noChangeArrowheads="1"/>
          </p:cNvSpPr>
          <p:nvPr>
            <p:ph sz="quarter" idx="10"/>
          </p:nvPr>
        </p:nvSpPr>
        <p:spPr>
          <a:xfrm>
            <a:off x="687513" y="769938"/>
            <a:ext cx="9001000" cy="3982991"/>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rPr>
              <a:t>允许多粒度树中的每个结点被独立地加锁</a:t>
            </a:r>
          </a:p>
          <a:p>
            <a:pPr marL="317497" indent="-317497" defTabSz="792269" eaLnBrk="1" hangingPunct="1">
              <a:lnSpc>
                <a:spcPct val="129000"/>
              </a:lnSpc>
              <a:spcAft>
                <a:spcPts val="520"/>
              </a:spcAft>
              <a:defRPr/>
            </a:pPr>
            <a:r>
              <a:rPr lang="zh-CN" altLang="en-US" dirty="0">
                <a:solidFill>
                  <a:schemeClr val="tx1"/>
                </a:solidFill>
                <a:highlight>
                  <a:srgbClr val="FFFF00"/>
                </a:highlight>
              </a:rPr>
              <a:t>对一个结点加锁意味着这个结点的所有后裔结点也被加以同样类型的锁</a:t>
            </a:r>
          </a:p>
          <a:p>
            <a:pPr marL="317497" indent="-317497" defTabSz="792269" eaLnBrk="1" hangingPunct="1">
              <a:lnSpc>
                <a:spcPct val="129000"/>
              </a:lnSpc>
              <a:spcAft>
                <a:spcPts val="520"/>
              </a:spcAft>
              <a:defRPr/>
            </a:pPr>
            <a:r>
              <a:rPr lang="zh-CN" altLang="en-US" dirty="0">
                <a:solidFill>
                  <a:schemeClr val="tx1"/>
                </a:solidFill>
              </a:rPr>
              <a:t>在多粒度封锁中一个数据对象可能以两种方式封锁：显式封锁和隐式封锁</a:t>
            </a:r>
          </a:p>
          <a:p>
            <a:pPr marL="663216" lvl="1" indent="-317497" defTabSz="792269" eaLnBrk="1" hangingPunct="1">
              <a:lnSpc>
                <a:spcPct val="129000"/>
              </a:lnSpc>
              <a:spcAft>
                <a:spcPts val="520"/>
              </a:spcAft>
              <a:buFont typeface="Wingdings" panose="05000000000000000000" pitchFamily="2" charset="2"/>
              <a:buChar char="Ø"/>
              <a:defRPr/>
            </a:pPr>
            <a:r>
              <a:rPr lang="zh-CN" altLang="en-US" sz="1889" dirty="0">
                <a:solidFill>
                  <a:schemeClr val="tx1">
                    <a:lumMod val="50000"/>
                    <a:lumOff val="50000"/>
                  </a:schemeClr>
                </a:solidFill>
                <a:latin typeface="华文中宋" panose="02010600040101010101" pitchFamily="2" charset="-122"/>
                <a:ea typeface="华文中宋" panose="02010600040101010101" pitchFamily="2" charset="-122"/>
              </a:rPr>
              <a:t>显式封锁</a:t>
            </a:r>
            <a:r>
              <a:rPr lang="en-US" altLang="zh-CN" sz="1889" dirty="0">
                <a:solidFill>
                  <a:schemeClr val="tx1">
                    <a:lumMod val="50000"/>
                    <a:lumOff val="50000"/>
                  </a:schemeClr>
                </a:solidFill>
                <a:latin typeface="华文中宋" panose="02010600040101010101" pitchFamily="2" charset="-122"/>
                <a:ea typeface="华文中宋" panose="02010600040101010101" pitchFamily="2" charset="-122"/>
              </a:rPr>
              <a:t>: </a:t>
            </a:r>
            <a:r>
              <a:rPr lang="zh-CN" altLang="en-US" sz="1889" dirty="0">
                <a:solidFill>
                  <a:schemeClr val="tx1">
                    <a:lumMod val="50000"/>
                    <a:lumOff val="50000"/>
                  </a:schemeClr>
                </a:solidFill>
                <a:latin typeface="华文中宋" panose="02010600040101010101" pitchFamily="2" charset="-122"/>
                <a:ea typeface="华文中宋" panose="02010600040101010101" pitchFamily="2" charset="-122"/>
              </a:rPr>
              <a:t>直接加到数据对象上的封锁</a:t>
            </a:r>
          </a:p>
          <a:p>
            <a:pPr marL="663216" lvl="1" indent="-317497" defTabSz="792269" eaLnBrk="1" hangingPunct="1">
              <a:lnSpc>
                <a:spcPct val="129000"/>
              </a:lnSpc>
              <a:spcAft>
                <a:spcPts val="520"/>
              </a:spcAft>
              <a:buFont typeface="Wingdings" panose="05000000000000000000" pitchFamily="2" charset="2"/>
              <a:buChar char="Ø"/>
              <a:defRPr/>
            </a:pPr>
            <a:r>
              <a:rPr lang="zh-CN" altLang="en-US" sz="1889" dirty="0">
                <a:solidFill>
                  <a:schemeClr val="tx1">
                    <a:lumMod val="50000"/>
                    <a:lumOff val="50000"/>
                  </a:schemeClr>
                </a:solidFill>
                <a:latin typeface="华文中宋" panose="02010600040101010101" pitchFamily="2" charset="-122"/>
                <a:ea typeface="华文中宋" panose="02010600040101010101" pitchFamily="2" charset="-122"/>
              </a:rPr>
              <a:t>隐式封锁</a:t>
            </a:r>
            <a:r>
              <a:rPr lang="en-US" altLang="zh-CN" sz="1889" dirty="0">
                <a:solidFill>
                  <a:schemeClr val="tx1">
                    <a:lumMod val="50000"/>
                    <a:lumOff val="50000"/>
                  </a:schemeClr>
                </a:solidFill>
                <a:latin typeface="华文中宋" panose="02010600040101010101" pitchFamily="2" charset="-122"/>
                <a:ea typeface="华文中宋" panose="02010600040101010101" pitchFamily="2" charset="-122"/>
              </a:rPr>
              <a:t>: </a:t>
            </a:r>
            <a:r>
              <a:rPr lang="zh-CN" altLang="en-US" sz="1889" dirty="0">
                <a:solidFill>
                  <a:schemeClr val="tx1">
                    <a:lumMod val="50000"/>
                    <a:lumOff val="50000"/>
                  </a:schemeClr>
                </a:solidFill>
                <a:latin typeface="华文中宋" panose="02010600040101010101" pitchFamily="2" charset="-122"/>
                <a:ea typeface="华文中宋" panose="02010600040101010101" pitchFamily="2" charset="-122"/>
              </a:rPr>
              <a:t>由于其上级结点加锁而使该数据对象加上了锁</a:t>
            </a:r>
          </a:p>
          <a:p>
            <a:pPr marL="663216" lvl="1" indent="-317497" defTabSz="792269" eaLnBrk="1" hangingPunct="1">
              <a:lnSpc>
                <a:spcPct val="129000"/>
              </a:lnSpc>
              <a:spcAft>
                <a:spcPts val="520"/>
              </a:spcAft>
              <a:buFont typeface="Wingdings" panose="05000000000000000000" pitchFamily="2" charset="2"/>
              <a:buChar char="Ø"/>
              <a:defRPr/>
            </a:pPr>
            <a:r>
              <a:rPr lang="zh-CN" altLang="en-US" sz="1889" dirty="0">
                <a:solidFill>
                  <a:schemeClr val="tx1">
                    <a:lumMod val="50000"/>
                    <a:lumOff val="50000"/>
                  </a:schemeClr>
                </a:solidFill>
                <a:latin typeface="华文中宋" panose="02010600040101010101" pitchFamily="2" charset="-122"/>
                <a:ea typeface="华文中宋" panose="02010600040101010101" pitchFamily="2" charset="-122"/>
              </a:rPr>
              <a:t>显式封锁和隐式封锁的效果是一样的</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加锁时系统检查的内容</a:t>
            </a:r>
          </a:p>
        </p:txBody>
      </p:sp>
      <p:sp>
        <p:nvSpPr>
          <p:cNvPr id="82947" name="Rectangle 3"/>
          <p:cNvSpPr>
            <a:spLocks noGrp="1" noChangeArrowheads="1"/>
          </p:cNvSpPr>
          <p:nvPr>
            <p:ph sz="quarter" idx="10"/>
          </p:nvPr>
        </p:nvSpPr>
        <p:spPr>
          <a:xfrm>
            <a:off x="687513" y="769938"/>
            <a:ext cx="9001000" cy="3189312"/>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en-US" altLang="zh-CN" dirty="0">
                <a:solidFill>
                  <a:schemeClr val="tx1">
                    <a:lumMod val="50000"/>
                    <a:lumOff val="50000"/>
                  </a:schemeClr>
                </a:solidFill>
              </a:rPr>
              <a:t> </a:t>
            </a:r>
            <a:r>
              <a:rPr lang="zh-CN" altLang="en-US" dirty="0">
                <a:solidFill>
                  <a:schemeClr val="tx1"/>
                </a:solidFill>
              </a:rPr>
              <a:t>该数据对象</a:t>
            </a:r>
          </a:p>
          <a:p>
            <a:pPr lvl="1" eaLnBrk="1" hangingPunct="1">
              <a:defRPr/>
            </a:pPr>
            <a:r>
              <a:rPr lang="zh-CN" altLang="en-US" dirty="0">
                <a:latin typeface="华文中宋" panose="02010600040101010101" pitchFamily="2" charset="-122"/>
                <a:ea typeface="华文中宋" panose="02010600040101010101" pitchFamily="2" charset="-122"/>
              </a:rPr>
              <a:t>有无显式封锁与之冲突</a:t>
            </a:r>
          </a:p>
          <a:p>
            <a:pPr marL="317497" indent="-317497" defTabSz="792269" eaLnBrk="1" hangingPunct="1">
              <a:lnSpc>
                <a:spcPct val="129000"/>
              </a:lnSpc>
              <a:spcAft>
                <a:spcPts val="520"/>
              </a:spcAft>
              <a:defRPr/>
            </a:pPr>
            <a:r>
              <a:rPr lang="zh-CN" altLang="en-US" dirty="0">
                <a:solidFill>
                  <a:schemeClr val="tx1">
                    <a:lumMod val="50000"/>
                    <a:lumOff val="50000"/>
                  </a:schemeClr>
                </a:solidFill>
              </a:rPr>
              <a:t> </a:t>
            </a:r>
            <a:r>
              <a:rPr lang="zh-CN" altLang="en-US" dirty="0">
                <a:solidFill>
                  <a:schemeClr val="tx1"/>
                </a:solidFill>
              </a:rPr>
              <a:t>所有上级结点</a:t>
            </a:r>
          </a:p>
          <a:p>
            <a:pPr lvl="1" eaLnBrk="1" hangingPunct="1">
              <a:defRPr/>
            </a:pPr>
            <a:r>
              <a:rPr lang="zh-CN" altLang="en-US" dirty="0">
                <a:latin typeface="华文中宋" panose="02010600040101010101" pitchFamily="2" charset="-122"/>
                <a:ea typeface="华文中宋" panose="02010600040101010101" pitchFamily="2" charset="-122"/>
              </a:rPr>
              <a:t>检查本事务的显式封锁是否与该数据对象上的隐式封锁冲突：</a:t>
            </a:r>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由上级结点封锁造成的）</a:t>
            </a:r>
          </a:p>
          <a:p>
            <a:pPr marL="317497" indent="-317497" defTabSz="792269" eaLnBrk="1" hangingPunct="1">
              <a:lnSpc>
                <a:spcPct val="129000"/>
              </a:lnSpc>
              <a:spcAft>
                <a:spcPts val="520"/>
              </a:spcAft>
              <a:defRPr/>
            </a:pPr>
            <a:r>
              <a:rPr lang="zh-CN" altLang="en-US" dirty="0">
                <a:solidFill>
                  <a:schemeClr val="tx1"/>
                </a:solidFill>
              </a:rPr>
              <a:t>所有下级结点</a:t>
            </a:r>
          </a:p>
          <a:p>
            <a:pPr lvl="1" eaLnBrk="1" hangingPunct="1">
              <a:defRPr/>
            </a:pPr>
            <a:r>
              <a:rPr lang="zh-CN" altLang="en-US" dirty="0">
                <a:latin typeface="华文中宋" panose="02010600040101010101" pitchFamily="2" charset="-122"/>
                <a:ea typeface="华文中宋" panose="02010600040101010101" pitchFamily="2" charset="-122"/>
              </a:rPr>
              <a:t>看上面的显式封锁是否与本事务的隐式封锁（将加到下级结点的封锁）冲突。</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意向锁</a:t>
            </a:r>
          </a:p>
        </p:txBody>
      </p:sp>
      <p:sp>
        <p:nvSpPr>
          <p:cNvPr id="83971" name="Rectangle 3"/>
          <p:cNvSpPr>
            <a:spLocks noGrp="1" noChangeArrowheads="1"/>
          </p:cNvSpPr>
          <p:nvPr>
            <p:ph sz="quarter" idx="10"/>
          </p:nvPr>
        </p:nvSpPr>
        <p:spPr>
          <a:xfrm>
            <a:off x="687513" y="769938"/>
            <a:ext cx="9001000" cy="1611829"/>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solidFill>
                  <a:schemeClr val="tx1"/>
                </a:solidFill>
              </a:rPr>
              <a:t>引进意向锁的目的：</a:t>
            </a:r>
            <a:r>
              <a:rPr lang="zh-CN" altLang="en-US" dirty="0">
                <a:latin typeface="华文中宋" panose="02010600040101010101" pitchFamily="2" charset="-122"/>
                <a:ea typeface="华文中宋" panose="02010600040101010101" pitchFamily="2" charset="-122"/>
              </a:rPr>
              <a:t>提高对某个数据对象加锁时系统的检查效率</a:t>
            </a:r>
          </a:p>
          <a:p>
            <a:pPr marL="317497" indent="-317497" defTabSz="792269" eaLnBrk="1" hangingPunct="1">
              <a:lnSpc>
                <a:spcPct val="129000"/>
              </a:lnSpc>
              <a:spcAft>
                <a:spcPts val="520"/>
              </a:spcAft>
              <a:defRPr/>
            </a:pPr>
            <a:r>
              <a:rPr lang="zh-CN" altLang="en-US" dirty="0">
                <a:solidFill>
                  <a:schemeClr val="tx1"/>
                </a:solidFill>
                <a:highlight>
                  <a:srgbClr val="FFFF00"/>
                </a:highlight>
              </a:rPr>
              <a:t>对任一结点加基本锁，必须先对它的上层结点加意向锁</a:t>
            </a:r>
          </a:p>
          <a:p>
            <a:pPr marL="317497" indent="-317497" defTabSz="792269" eaLnBrk="1" hangingPunct="1">
              <a:lnSpc>
                <a:spcPct val="129000"/>
              </a:lnSpc>
              <a:spcAft>
                <a:spcPts val="520"/>
              </a:spcAft>
              <a:defRPr/>
            </a:pPr>
            <a:r>
              <a:rPr lang="zh-CN" altLang="en-US" dirty="0">
                <a:solidFill>
                  <a:schemeClr val="tx1"/>
                </a:solidFill>
                <a:highlight>
                  <a:srgbClr val="FFFF00"/>
                </a:highlight>
              </a:rPr>
              <a:t>如果对一个结点加意向锁，则说明该结点的下层结点正在被加锁</a:t>
            </a:r>
          </a:p>
        </p:txBody>
      </p:sp>
      <p:sp>
        <p:nvSpPr>
          <p:cNvPr id="2" name="Rectangle 3">
            <a:extLst>
              <a:ext uri="{FF2B5EF4-FFF2-40B4-BE49-F238E27FC236}">
                <a16:creationId xmlns:a16="http://schemas.microsoft.com/office/drawing/2014/main" id="{779E7810-FF94-C774-5AC6-872082F1D78A}"/>
              </a:ext>
            </a:extLst>
          </p:cNvPr>
          <p:cNvSpPr txBox="1">
            <a:spLocks noChangeArrowheads="1"/>
          </p:cNvSpPr>
          <p:nvPr/>
        </p:nvSpPr>
        <p:spPr>
          <a:xfrm>
            <a:off x="723783" y="2381767"/>
            <a:ext cx="9001000" cy="2048552"/>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0" indent="0" defTabSz="792269" eaLnBrk="1" hangingPunct="1">
              <a:lnSpc>
                <a:spcPct val="129000"/>
              </a:lnSpc>
              <a:spcAft>
                <a:spcPts val="520"/>
              </a:spcAft>
              <a:buFont typeface="Wingdings" panose="05000000000000000000" pitchFamily="2" charset="2"/>
              <a:buNone/>
              <a:defRPr/>
            </a:pPr>
            <a:r>
              <a:rPr lang="zh-CN" altLang="en-US">
                <a:solidFill>
                  <a:schemeClr val="tx1">
                    <a:lumMod val="50000"/>
                    <a:lumOff val="50000"/>
                  </a:schemeClr>
                </a:solidFill>
              </a:rPr>
              <a:t>例：对任一元组 </a:t>
            </a:r>
            <a:r>
              <a:rPr lang="en-US" altLang="zh-CN">
                <a:solidFill>
                  <a:schemeClr val="tx1">
                    <a:lumMod val="50000"/>
                    <a:lumOff val="50000"/>
                  </a:schemeClr>
                </a:solidFill>
              </a:rPr>
              <a:t>r </a:t>
            </a:r>
            <a:r>
              <a:rPr lang="zh-CN" altLang="en-US">
                <a:solidFill>
                  <a:schemeClr val="tx1">
                    <a:lumMod val="50000"/>
                    <a:lumOff val="50000"/>
                  </a:schemeClr>
                </a:solidFill>
              </a:rPr>
              <a:t>加锁，先关系</a:t>
            </a:r>
            <a:r>
              <a:rPr lang="en-US" altLang="zh-CN">
                <a:solidFill>
                  <a:schemeClr val="tx1">
                    <a:lumMod val="50000"/>
                    <a:lumOff val="50000"/>
                  </a:schemeClr>
                </a:solidFill>
              </a:rPr>
              <a:t>R</a:t>
            </a:r>
            <a:r>
              <a:rPr lang="zh-CN" altLang="en-US">
                <a:solidFill>
                  <a:schemeClr val="tx1">
                    <a:lumMod val="50000"/>
                    <a:lumOff val="50000"/>
                  </a:schemeClr>
                </a:solidFill>
              </a:rPr>
              <a:t>加意向锁</a:t>
            </a:r>
          </a:p>
          <a:p>
            <a:pPr marL="317497" indent="-317497" defTabSz="792269" eaLnBrk="1" hangingPunct="1">
              <a:lnSpc>
                <a:spcPct val="129000"/>
              </a:lnSpc>
              <a:spcAft>
                <a:spcPts val="520"/>
              </a:spcAft>
              <a:defRPr/>
            </a:pPr>
            <a:r>
              <a:rPr lang="zh-CN" altLang="en-US">
                <a:solidFill>
                  <a:schemeClr val="tx1"/>
                </a:solidFill>
              </a:rPr>
              <a:t>事务</a:t>
            </a:r>
            <a:r>
              <a:rPr lang="en-US" altLang="zh-CN">
                <a:solidFill>
                  <a:schemeClr val="tx1"/>
                </a:solidFill>
              </a:rPr>
              <a:t>T</a:t>
            </a:r>
            <a:r>
              <a:rPr lang="zh-CN" altLang="en-US">
                <a:solidFill>
                  <a:schemeClr val="tx1"/>
                </a:solidFill>
              </a:rPr>
              <a:t>要对关系</a:t>
            </a:r>
            <a:r>
              <a:rPr lang="en-US" altLang="zh-CN">
                <a:solidFill>
                  <a:schemeClr val="tx1"/>
                </a:solidFill>
              </a:rPr>
              <a:t>R</a:t>
            </a:r>
            <a:r>
              <a:rPr lang="zh-CN" altLang="en-US">
                <a:solidFill>
                  <a:schemeClr val="tx1"/>
                </a:solidFill>
              </a:rPr>
              <a:t>加</a:t>
            </a:r>
            <a:r>
              <a:rPr lang="en-US" altLang="zh-CN">
                <a:solidFill>
                  <a:schemeClr val="tx1"/>
                </a:solidFill>
              </a:rPr>
              <a:t>X</a:t>
            </a:r>
            <a:r>
              <a:rPr lang="zh-CN" altLang="en-US">
                <a:solidFill>
                  <a:schemeClr val="tx1"/>
                </a:solidFill>
              </a:rPr>
              <a:t>锁</a:t>
            </a:r>
            <a:r>
              <a:rPr lang="en-US" altLang="zh-CN">
                <a:solidFill>
                  <a:schemeClr val="tx1"/>
                </a:solidFill>
              </a:rPr>
              <a:t>,  </a:t>
            </a:r>
            <a:r>
              <a:rPr lang="zh-CN" altLang="en-US">
                <a:solidFill>
                  <a:schemeClr val="tx1"/>
                </a:solidFill>
              </a:rPr>
              <a:t>系统只要检查根结点数据库和关系</a:t>
            </a:r>
            <a:r>
              <a:rPr lang="en-US" altLang="zh-CN">
                <a:solidFill>
                  <a:schemeClr val="tx1"/>
                </a:solidFill>
              </a:rPr>
              <a:t>R</a:t>
            </a:r>
            <a:r>
              <a:rPr lang="zh-CN" altLang="en-US">
                <a:solidFill>
                  <a:schemeClr val="tx1"/>
                </a:solidFill>
              </a:rPr>
              <a:t>是否已加了不相容的锁，</a:t>
            </a:r>
          </a:p>
          <a:p>
            <a:pPr marL="317497" indent="-317497" defTabSz="792269" eaLnBrk="1" hangingPunct="1">
              <a:lnSpc>
                <a:spcPct val="129000"/>
              </a:lnSpc>
              <a:spcAft>
                <a:spcPts val="520"/>
              </a:spcAft>
              <a:defRPr/>
            </a:pPr>
            <a:r>
              <a:rPr lang="zh-CN" altLang="en-US">
                <a:solidFill>
                  <a:schemeClr val="tx1"/>
                </a:solidFill>
              </a:rPr>
              <a:t>不需要搜索和检查</a:t>
            </a:r>
            <a:r>
              <a:rPr lang="en-US" altLang="zh-CN">
                <a:solidFill>
                  <a:schemeClr val="tx1"/>
                </a:solidFill>
              </a:rPr>
              <a:t>R</a:t>
            </a:r>
            <a:r>
              <a:rPr lang="zh-CN" altLang="en-US">
                <a:solidFill>
                  <a:schemeClr val="tx1"/>
                </a:solidFill>
              </a:rPr>
              <a:t>中的每一个元组是否加了</a:t>
            </a:r>
            <a:r>
              <a:rPr lang="en-US" altLang="zh-CN">
                <a:solidFill>
                  <a:schemeClr val="tx1"/>
                </a:solidFill>
              </a:rPr>
              <a:t>X</a:t>
            </a:r>
            <a:r>
              <a:rPr lang="zh-CN" altLang="en-US">
                <a:solidFill>
                  <a:schemeClr val="tx1"/>
                </a:solidFill>
              </a:rPr>
              <a:t>锁</a:t>
            </a:r>
            <a:endParaRPr lang="zh-CN" altLang="en-US" dirty="0">
              <a:solidFill>
                <a:schemeClr val="tx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意向锁</a:t>
            </a:r>
            <a:r>
              <a:rPr lang="zh-CN" altLang="en-US" dirty="0"/>
              <a:t>及相容矩阵</a:t>
            </a:r>
            <a:endParaRPr dirty="0"/>
          </a:p>
        </p:txBody>
      </p:sp>
      <p:sp>
        <p:nvSpPr>
          <p:cNvPr id="87043" name="Rectangle 3"/>
          <p:cNvSpPr>
            <a:spLocks noGrp="1" noChangeArrowheads="1"/>
          </p:cNvSpPr>
          <p:nvPr>
            <p:ph sz="quarter" idx="10"/>
          </p:nvPr>
        </p:nvSpPr>
        <p:spPr>
          <a:xfrm>
            <a:off x="687513" y="769938"/>
            <a:ext cx="4536503" cy="4058140"/>
          </a:xfrm>
          <a:ln>
            <a:prstDash val="dash"/>
            <a:miter lim="800000"/>
            <a:headEnd/>
            <a:tailEnd/>
          </a:ln>
        </p:spPr>
        <p:txBody>
          <a:bodyPr wrap="square" lIns="79228" tIns="39613" rIns="79228" bIns="39613">
            <a:spAutoFit/>
          </a:bodyPr>
          <a:lstStyle/>
          <a:p>
            <a:pPr marL="317497" indent="-317497" defTabSz="792269" eaLnBrk="1" hangingPunct="1">
              <a:lnSpc>
                <a:spcPct val="129000"/>
              </a:lnSpc>
              <a:spcAft>
                <a:spcPts val="520"/>
              </a:spcAft>
              <a:defRPr/>
            </a:pPr>
            <a:r>
              <a:rPr lang="zh-CN" altLang="en-US" sz="2000" dirty="0">
                <a:solidFill>
                  <a:schemeClr val="tx1"/>
                </a:solidFill>
              </a:rPr>
              <a:t>意向共享锁</a:t>
            </a:r>
            <a:r>
              <a:rPr lang="en-US" altLang="zh-CN" sz="2000" dirty="0">
                <a:highlight>
                  <a:srgbClr val="FFFF00"/>
                </a:highlight>
              </a:rPr>
              <a:t>IS</a:t>
            </a:r>
            <a:r>
              <a:rPr lang="zh-CN" altLang="en-US" sz="2000" dirty="0">
                <a:highlight>
                  <a:srgbClr val="FFFF00"/>
                </a:highlight>
              </a:rPr>
              <a:t>锁</a:t>
            </a:r>
            <a:r>
              <a:rPr lang="zh-CN" altLang="en-US" sz="2400" dirty="0">
                <a:solidFill>
                  <a:schemeClr val="tx1"/>
                </a:solidFill>
                <a:highlight>
                  <a:srgbClr val="FFFF00"/>
                </a:highlight>
              </a:rPr>
              <a:t>：</a:t>
            </a:r>
            <a:r>
              <a:rPr lang="zh-CN" altLang="en-US" sz="2000" dirty="0">
                <a:highlight>
                  <a:srgbClr val="FFFF00"/>
                </a:highlight>
              </a:rPr>
              <a:t>如果对一个数据对象加</a:t>
            </a:r>
            <a:r>
              <a:rPr lang="en-US" altLang="zh-CN" sz="2000" dirty="0">
                <a:highlight>
                  <a:srgbClr val="FFFF00"/>
                </a:highlight>
              </a:rPr>
              <a:t>IS</a:t>
            </a:r>
            <a:r>
              <a:rPr lang="zh-CN" altLang="en-US" sz="2000" dirty="0">
                <a:highlight>
                  <a:srgbClr val="FFFF00"/>
                </a:highlight>
              </a:rPr>
              <a:t>锁，表示它的后裔结点拟（意向）加</a:t>
            </a:r>
            <a:r>
              <a:rPr lang="en-US" altLang="zh-CN" sz="2000" dirty="0">
                <a:highlight>
                  <a:srgbClr val="FFFF00"/>
                </a:highlight>
              </a:rPr>
              <a:t>S</a:t>
            </a:r>
            <a:r>
              <a:rPr lang="zh-CN" altLang="en-US" sz="2000" dirty="0">
                <a:highlight>
                  <a:srgbClr val="FFFF00"/>
                </a:highlight>
              </a:rPr>
              <a:t>锁</a:t>
            </a:r>
          </a:p>
          <a:p>
            <a:pPr marL="345719" lvl="1" indent="0" defTabSz="792269" eaLnBrk="1" hangingPunct="1">
              <a:lnSpc>
                <a:spcPct val="129000"/>
              </a:lnSpc>
              <a:spcAft>
                <a:spcPts val="520"/>
              </a:spcAft>
              <a:buNone/>
              <a:defRPr/>
            </a:pPr>
            <a:r>
              <a:rPr lang="zh-CN" altLang="en-US" sz="1400" dirty="0">
                <a:solidFill>
                  <a:schemeClr val="bg1">
                    <a:lumMod val="50000"/>
                  </a:schemeClr>
                </a:solidFill>
              </a:rPr>
              <a:t>例：要对某个元组加</a:t>
            </a:r>
            <a:r>
              <a:rPr lang="en-US" altLang="zh-CN" sz="1400" dirty="0">
                <a:solidFill>
                  <a:schemeClr val="bg1">
                    <a:lumMod val="50000"/>
                  </a:schemeClr>
                </a:solidFill>
              </a:rPr>
              <a:t>S</a:t>
            </a:r>
            <a:r>
              <a:rPr lang="zh-CN" altLang="en-US" sz="1400" dirty="0">
                <a:solidFill>
                  <a:schemeClr val="bg1">
                    <a:lumMod val="50000"/>
                  </a:schemeClr>
                </a:solidFill>
              </a:rPr>
              <a:t>锁，则要首先对关系和数据库加</a:t>
            </a:r>
            <a:r>
              <a:rPr lang="en-US" altLang="zh-CN" sz="1400" dirty="0">
                <a:solidFill>
                  <a:schemeClr val="bg1">
                    <a:lumMod val="50000"/>
                  </a:schemeClr>
                </a:solidFill>
              </a:rPr>
              <a:t>IS</a:t>
            </a:r>
            <a:r>
              <a:rPr lang="zh-CN" altLang="en-US" sz="1400" dirty="0">
                <a:solidFill>
                  <a:schemeClr val="bg1">
                    <a:lumMod val="50000"/>
                  </a:schemeClr>
                </a:solidFill>
              </a:rPr>
              <a:t>锁。</a:t>
            </a:r>
          </a:p>
          <a:p>
            <a:pPr marL="317497" indent="-317497" defTabSz="792269" eaLnBrk="1" hangingPunct="1">
              <a:lnSpc>
                <a:spcPct val="129000"/>
              </a:lnSpc>
              <a:spcAft>
                <a:spcPts val="520"/>
              </a:spcAft>
              <a:defRPr/>
            </a:pPr>
            <a:r>
              <a:rPr lang="zh-CN" altLang="en-US" sz="2000" dirty="0">
                <a:solidFill>
                  <a:schemeClr val="tx1"/>
                </a:solidFill>
              </a:rPr>
              <a:t>意向排它锁</a:t>
            </a:r>
            <a:r>
              <a:rPr lang="en-US" altLang="zh-CN" sz="2000" dirty="0">
                <a:highlight>
                  <a:srgbClr val="FFFF00"/>
                </a:highlight>
              </a:rPr>
              <a:t>IX</a:t>
            </a:r>
            <a:r>
              <a:rPr lang="zh-CN" altLang="en-US" sz="2000" dirty="0">
                <a:highlight>
                  <a:srgbClr val="FFFF00"/>
                </a:highlight>
              </a:rPr>
              <a:t>锁</a:t>
            </a:r>
            <a:r>
              <a:rPr lang="zh-CN" altLang="en-US" sz="2400" dirty="0">
                <a:solidFill>
                  <a:schemeClr val="tx1"/>
                </a:solidFill>
                <a:highlight>
                  <a:srgbClr val="FFFF00"/>
                </a:highlight>
              </a:rPr>
              <a:t>：</a:t>
            </a:r>
            <a:r>
              <a:rPr lang="zh-CN" altLang="en-US" sz="2000" dirty="0">
                <a:highlight>
                  <a:srgbClr val="FFFF00"/>
                </a:highlight>
              </a:rPr>
              <a:t>如果对一个数据对象加</a:t>
            </a:r>
            <a:r>
              <a:rPr lang="en-US" altLang="zh-CN" sz="2000" dirty="0">
                <a:highlight>
                  <a:srgbClr val="FFFF00"/>
                </a:highlight>
              </a:rPr>
              <a:t>IX</a:t>
            </a:r>
            <a:r>
              <a:rPr lang="zh-CN" altLang="en-US" sz="2000" dirty="0">
                <a:highlight>
                  <a:srgbClr val="FFFF00"/>
                </a:highlight>
              </a:rPr>
              <a:t>锁，表示它的后裔结点拟（意向）加</a:t>
            </a:r>
            <a:r>
              <a:rPr lang="en-US" altLang="zh-CN" sz="2000" dirty="0">
                <a:highlight>
                  <a:srgbClr val="FFFF00"/>
                </a:highlight>
              </a:rPr>
              <a:t>X</a:t>
            </a:r>
            <a:r>
              <a:rPr lang="zh-CN" altLang="en-US" sz="2000" dirty="0">
                <a:highlight>
                  <a:srgbClr val="FFFF00"/>
                </a:highlight>
              </a:rPr>
              <a:t>锁</a:t>
            </a:r>
            <a:endParaRPr lang="zh-CN" altLang="en-US" sz="2000" dirty="0"/>
          </a:p>
          <a:p>
            <a:pPr marL="345719" lvl="1" indent="0" defTabSz="792269" eaLnBrk="1" hangingPunct="1">
              <a:lnSpc>
                <a:spcPct val="129000"/>
              </a:lnSpc>
              <a:spcAft>
                <a:spcPts val="520"/>
              </a:spcAft>
              <a:buNone/>
              <a:defRPr/>
            </a:pPr>
            <a:r>
              <a:rPr lang="zh-CN" altLang="en-US" sz="1400" dirty="0"/>
              <a:t>例：要对某个元组加</a:t>
            </a:r>
            <a:r>
              <a:rPr lang="en-US" altLang="zh-CN" sz="1400" dirty="0"/>
              <a:t>X</a:t>
            </a:r>
            <a:r>
              <a:rPr lang="zh-CN" altLang="en-US" sz="1400" dirty="0"/>
              <a:t>锁，则要首先对关系和数据库加</a:t>
            </a:r>
            <a:r>
              <a:rPr lang="en-US" altLang="zh-CN" sz="1400" dirty="0"/>
              <a:t>IX</a:t>
            </a:r>
            <a:r>
              <a:rPr lang="zh-CN" altLang="en-US" sz="1400" dirty="0"/>
              <a:t>锁。</a:t>
            </a:r>
          </a:p>
        </p:txBody>
      </p:sp>
      <p:pic>
        <p:nvPicPr>
          <p:cNvPr id="4" name="Picture 4">
            <a:extLst>
              <a:ext uri="{FF2B5EF4-FFF2-40B4-BE49-F238E27FC236}">
                <a16:creationId xmlns:a16="http://schemas.microsoft.com/office/drawing/2014/main" id="{D1D7F028-F12C-4D02-9559-37E92C9E04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0386" y="841276"/>
            <a:ext cx="4826847" cy="3852276"/>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dash"/>
                <a:miter lim="800000"/>
                <a:headEnd type="none" w="med" len="med"/>
                <a:tailEnd type="none" w="med" len="med"/>
              </a14:hiddenLine>
            </a:ext>
          </a:extLst>
        </p:spPr>
      </p:pic>
      <p:grpSp>
        <p:nvGrpSpPr>
          <p:cNvPr id="9" name="组合 8">
            <a:extLst>
              <a:ext uri="{FF2B5EF4-FFF2-40B4-BE49-F238E27FC236}">
                <a16:creationId xmlns:a16="http://schemas.microsoft.com/office/drawing/2014/main" id="{7EFEA322-8BE4-A44E-7190-F408CFFD3DC1}"/>
              </a:ext>
            </a:extLst>
          </p:cNvPr>
          <p:cNvGrpSpPr/>
          <p:nvPr/>
        </p:nvGrpSpPr>
        <p:grpSpPr>
          <a:xfrm>
            <a:off x="4785018" y="194018"/>
            <a:ext cx="5401080" cy="4622040"/>
            <a:chOff x="4785018" y="194018"/>
            <a:chExt cx="5401080" cy="4622040"/>
          </a:xfrm>
        </p:grpSpPr>
        <mc:AlternateContent xmlns:mc="http://schemas.openxmlformats.org/markup-compatibility/2006" xmlns:p14="http://schemas.microsoft.com/office/powerpoint/2010/main">
          <mc:Choice Requires="p14">
            <p:contentPart p14:bwMode="auto" r:id="rId3">
              <p14:nvContentPartPr>
                <p14:cNvPr id="2" name="墨迹 1">
                  <a:extLst>
                    <a:ext uri="{FF2B5EF4-FFF2-40B4-BE49-F238E27FC236}">
                      <a16:creationId xmlns:a16="http://schemas.microsoft.com/office/drawing/2014/main" id="{0DFF0D02-5CEB-C954-10B0-FAAFBF8391CB}"/>
                    </a:ext>
                  </a:extLst>
                </p14:cNvPr>
                <p14:cNvContentPartPr/>
                <p14:nvPr/>
              </p14:nvContentPartPr>
              <p14:xfrm>
                <a:off x="5329338" y="508298"/>
                <a:ext cx="4856760" cy="4307760"/>
              </p14:xfrm>
            </p:contentPart>
          </mc:Choice>
          <mc:Fallback xmlns="">
            <p:pic>
              <p:nvPicPr>
                <p:cNvPr id="2" name="墨迹 1">
                  <a:extLst>
                    <a:ext uri="{FF2B5EF4-FFF2-40B4-BE49-F238E27FC236}">
                      <a16:creationId xmlns:a16="http://schemas.microsoft.com/office/drawing/2014/main" id="{0DFF0D02-5CEB-C954-10B0-FAAFBF8391CB}"/>
                    </a:ext>
                  </a:extLst>
                </p:cNvPr>
                <p:cNvPicPr/>
                <p:nvPr/>
              </p:nvPicPr>
              <p:blipFill>
                <a:blip r:embed="rId4"/>
                <a:stretch>
                  <a:fillRect/>
                </a:stretch>
              </p:blipFill>
              <p:spPr>
                <a:xfrm>
                  <a:off x="5320338" y="499298"/>
                  <a:ext cx="4874400" cy="43254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墨迹 2">
                  <a:extLst>
                    <a:ext uri="{FF2B5EF4-FFF2-40B4-BE49-F238E27FC236}">
                      <a16:creationId xmlns:a16="http://schemas.microsoft.com/office/drawing/2014/main" id="{1D9A07CE-0E22-77E8-EE13-26D8E3833D75}"/>
                    </a:ext>
                  </a:extLst>
                </p14:cNvPr>
                <p14:cNvContentPartPr/>
                <p14:nvPr/>
              </p14:nvContentPartPr>
              <p14:xfrm>
                <a:off x="4785018" y="194018"/>
                <a:ext cx="399960" cy="556920"/>
              </p14:xfrm>
            </p:contentPart>
          </mc:Choice>
          <mc:Fallback xmlns="">
            <p:pic>
              <p:nvPicPr>
                <p:cNvPr id="3" name="墨迹 2">
                  <a:extLst>
                    <a:ext uri="{FF2B5EF4-FFF2-40B4-BE49-F238E27FC236}">
                      <a16:creationId xmlns:a16="http://schemas.microsoft.com/office/drawing/2014/main" id="{1D9A07CE-0E22-77E8-EE13-26D8E3833D75}"/>
                    </a:ext>
                  </a:extLst>
                </p:cNvPr>
                <p:cNvPicPr/>
                <p:nvPr/>
              </p:nvPicPr>
              <p:blipFill>
                <a:blip r:embed="rId6"/>
                <a:stretch>
                  <a:fillRect/>
                </a:stretch>
              </p:blipFill>
              <p:spPr>
                <a:xfrm>
                  <a:off x="4776018" y="185018"/>
                  <a:ext cx="417600" cy="574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墨迹 4">
                  <a:extLst>
                    <a:ext uri="{FF2B5EF4-FFF2-40B4-BE49-F238E27FC236}">
                      <a16:creationId xmlns:a16="http://schemas.microsoft.com/office/drawing/2014/main" id="{81273959-A745-9CFA-4FCD-F505583AE516}"/>
                    </a:ext>
                  </a:extLst>
                </p14:cNvPr>
                <p14:cNvContentPartPr/>
                <p14:nvPr/>
              </p14:nvContentPartPr>
              <p14:xfrm>
                <a:off x="4970418" y="582098"/>
                <a:ext cx="3600" cy="35280"/>
              </p14:xfrm>
            </p:contentPart>
          </mc:Choice>
          <mc:Fallback xmlns="">
            <p:pic>
              <p:nvPicPr>
                <p:cNvPr id="5" name="墨迹 4">
                  <a:extLst>
                    <a:ext uri="{FF2B5EF4-FFF2-40B4-BE49-F238E27FC236}">
                      <a16:creationId xmlns:a16="http://schemas.microsoft.com/office/drawing/2014/main" id="{81273959-A745-9CFA-4FCD-F505583AE516}"/>
                    </a:ext>
                  </a:extLst>
                </p:cNvPr>
                <p:cNvPicPr/>
                <p:nvPr/>
              </p:nvPicPr>
              <p:blipFill>
                <a:blip r:embed="rId8"/>
                <a:stretch>
                  <a:fillRect/>
                </a:stretch>
              </p:blipFill>
              <p:spPr>
                <a:xfrm>
                  <a:off x="4961418" y="573458"/>
                  <a:ext cx="21240" cy="529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墨迹 5">
                  <a:extLst>
                    <a:ext uri="{FF2B5EF4-FFF2-40B4-BE49-F238E27FC236}">
                      <a16:creationId xmlns:a16="http://schemas.microsoft.com/office/drawing/2014/main" id="{763FD7FF-A66B-9F4B-6991-FA4933A7CAF6}"/>
                    </a:ext>
                  </a:extLst>
                </p14:cNvPr>
                <p14:cNvContentPartPr/>
                <p14:nvPr/>
              </p14:nvContentPartPr>
              <p14:xfrm>
                <a:off x="4993818" y="570218"/>
                <a:ext cx="8280" cy="109440"/>
              </p14:xfrm>
            </p:contentPart>
          </mc:Choice>
          <mc:Fallback xmlns="">
            <p:pic>
              <p:nvPicPr>
                <p:cNvPr id="6" name="墨迹 5">
                  <a:extLst>
                    <a:ext uri="{FF2B5EF4-FFF2-40B4-BE49-F238E27FC236}">
                      <a16:creationId xmlns:a16="http://schemas.microsoft.com/office/drawing/2014/main" id="{763FD7FF-A66B-9F4B-6991-FA4933A7CAF6}"/>
                    </a:ext>
                  </a:extLst>
                </p:cNvPr>
                <p:cNvPicPr/>
                <p:nvPr/>
              </p:nvPicPr>
              <p:blipFill>
                <a:blip r:embed="rId10"/>
                <a:stretch>
                  <a:fillRect/>
                </a:stretch>
              </p:blipFill>
              <p:spPr>
                <a:xfrm>
                  <a:off x="4984818" y="561578"/>
                  <a:ext cx="2592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7" name="墨迹 6">
                  <a:extLst>
                    <a:ext uri="{FF2B5EF4-FFF2-40B4-BE49-F238E27FC236}">
                      <a16:creationId xmlns:a16="http://schemas.microsoft.com/office/drawing/2014/main" id="{B38BD748-ED13-5FC3-66E3-2E1038DCF8AA}"/>
                    </a:ext>
                  </a:extLst>
                </p14:cNvPr>
                <p14:cNvContentPartPr/>
                <p14:nvPr/>
              </p14:nvContentPartPr>
              <p14:xfrm>
                <a:off x="4993818" y="703058"/>
                <a:ext cx="360" cy="21600"/>
              </p14:xfrm>
            </p:contentPart>
          </mc:Choice>
          <mc:Fallback xmlns="">
            <p:pic>
              <p:nvPicPr>
                <p:cNvPr id="7" name="墨迹 6">
                  <a:extLst>
                    <a:ext uri="{FF2B5EF4-FFF2-40B4-BE49-F238E27FC236}">
                      <a16:creationId xmlns:a16="http://schemas.microsoft.com/office/drawing/2014/main" id="{B38BD748-ED13-5FC3-66E3-2E1038DCF8AA}"/>
                    </a:ext>
                  </a:extLst>
                </p:cNvPr>
                <p:cNvPicPr/>
                <p:nvPr/>
              </p:nvPicPr>
              <p:blipFill>
                <a:blip r:embed="rId12"/>
                <a:stretch>
                  <a:fillRect/>
                </a:stretch>
              </p:blipFill>
              <p:spPr>
                <a:xfrm>
                  <a:off x="4985178" y="694418"/>
                  <a:ext cx="18000" cy="39240"/>
                </a:xfrm>
                <a:prstGeom prst="rect">
                  <a:avLst/>
                </a:prstGeom>
              </p:spPr>
            </p:pic>
          </mc:Fallback>
        </mc:AlternateContent>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1"/>
          <p:cNvSpPr>
            <a:spLocks noGrp="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50800" rIns="101600" bIns="50800" numCol="1" anchor="ctr" anchorCtr="0" compatLnSpc="1">
            <a:prstTxWarp prst="textNoShape">
              <a:avLst/>
            </a:prstTxWarp>
          </a:bodyPr>
          <a:lstStyle/>
          <a:p>
            <a:r>
              <a:rPr sz="2400" dirty="0"/>
              <a:t>意向锁的强度</a:t>
            </a:r>
          </a:p>
        </p:txBody>
      </p:sp>
      <p:sp>
        <p:nvSpPr>
          <p:cNvPr id="4" name="矩形 3"/>
          <p:cNvSpPr/>
          <p:nvPr/>
        </p:nvSpPr>
        <p:spPr>
          <a:xfrm>
            <a:off x="763550" y="481236"/>
            <a:ext cx="8881180" cy="3021702"/>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zh-CN" sz="1600" dirty="0">
                <a:solidFill>
                  <a:schemeClr val="tx1">
                    <a:lumMod val="50000"/>
                    <a:lumOff val="50000"/>
                  </a:schemeClr>
                </a:solidFill>
                <a:latin typeface="微软雅黑" pitchFamily="34" charset="-122"/>
                <a:ea typeface="微软雅黑" pitchFamily="34" charset="-122"/>
              </a:rPr>
              <a:t>基本的锁类型（</a:t>
            </a:r>
            <a:r>
              <a:rPr lang="en-US" altLang="zh-CN" sz="1600" dirty="0">
                <a:solidFill>
                  <a:schemeClr val="tx1">
                    <a:lumMod val="50000"/>
                    <a:lumOff val="50000"/>
                  </a:schemeClr>
                </a:solidFill>
                <a:latin typeface="微软雅黑" pitchFamily="34" charset="-122"/>
                <a:ea typeface="微软雅黑" pitchFamily="34" charset="-122"/>
              </a:rPr>
              <a:t>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a:t>
            </a:r>
            <a:r>
              <a:rPr lang="zh-CN" altLang="zh-CN" sz="1600" dirty="0">
                <a:solidFill>
                  <a:schemeClr val="tx1">
                    <a:lumMod val="50000"/>
                    <a:lumOff val="50000"/>
                  </a:schemeClr>
                </a:solidFill>
                <a:latin typeface="微软雅黑" pitchFamily="34" charset="-122"/>
                <a:ea typeface="微软雅黑" pitchFamily="34" charset="-122"/>
              </a:rPr>
              <a:t>）与意向锁类型（</a:t>
            </a:r>
            <a:r>
              <a:rPr lang="en-US" altLang="zh-CN" sz="1600" dirty="0">
                <a:solidFill>
                  <a:schemeClr val="tx1">
                    <a:lumMod val="50000"/>
                    <a:lumOff val="50000"/>
                  </a:schemeClr>
                </a:solidFill>
                <a:latin typeface="微软雅黑" pitchFamily="34" charset="-122"/>
                <a:ea typeface="微软雅黑" pitchFamily="34" charset="-122"/>
              </a:rPr>
              <a:t>IS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IX</a:t>
            </a:r>
            <a:r>
              <a:rPr lang="zh-CN" altLang="zh-CN" sz="1600" dirty="0">
                <a:solidFill>
                  <a:schemeClr val="tx1">
                    <a:lumMod val="50000"/>
                    <a:lumOff val="50000"/>
                  </a:schemeClr>
                </a:solidFill>
                <a:latin typeface="微软雅黑" pitchFamily="34" charset="-122"/>
                <a:ea typeface="微软雅黑" pitchFamily="34" charset="-122"/>
              </a:rPr>
              <a:t>）之间还可以组合出新的锁类型，理论上可以组合出</a:t>
            </a:r>
            <a:r>
              <a:rPr lang="en-US" altLang="zh-CN" sz="1600" dirty="0">
                <a:solidFill>
                  <a:schemeClr val="tx1">
                    <a:lumMod val="50000"/>
                    <a:lumOff val="50000"/>
                  </a:schemeClr>
                </a:solidFill>
                <a:latin typeface="微软雅黑" pitchFamily="34" charset="-122"/>
                <a:ea typeface="微软雅黑" pitchFamily="34" charset="-122"/>
              </a:rPr>
              <a:t>4</a:t>
            </a:r>
            <a:r>
              <a:rPr lang="zh-CN" altLang="zh-CN" sz="1600" dirty="0">
                <a:solidFill>
                  <a:schemeClr val="tx1">
                    <a:lumMod val="50000"/>
                    <a:lumOff val="50000"/>
                  </a:schemeClr>
                </a:solidFill>
                <a:latin typeface="微软雅黑" pitchFamily="34" charset="-122"/>
                <a:ea typeface="微软雅黑" pitchFamily="34" charset="-122"/>
              </a:rPr>
              <a:t>种，即：</a:t>
            </a:r>
            <a:r>
              <a:rPr lang="en-US" altLang="zh-CN" sz="1600" dirty="0">
                <a:solidFill>
                  <a:schemeClr val="tx1">
                    <a:lumMod val="50000"/>
                    <a:lumOff val="50000"/>
                  </a:schemeClr>
                </a:solidFill>
                <a:latin typeface="微软雅黑" pitchFamily="34" charset="-122"/>
                <a:ea typeface="微软雅黑" pitchFamily="34" charset="-122"/>
              </a:rPr>
              <a:t>S+IS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S+IX</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X+IS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X+IX</a:t>
            </a:r>
            <a:r>
              <a:rPr lang="zh-CN" altLang="zh-CN" sz="1600" dirty="0">
                <a:solidFill>
                  <a:schemeClr val="tx1">
                    <a:lumMod val="50000"/>
                    <a:lumOff val="50000"/>
                  </a:schemeClr>
                </a:solidFill>
                <a:latin typeface="微软雅黑" pitchFamily="34" charset="-122"/>
                <a:ea typeface="微软雅黑" pitchFamily="34" charset="-122"/>
              </a:rPr>
              <a:t>，但稍加分析不难看出，</a:t>
            </a:r>
            <a:r>
              <a:rPr lang="zh-CN" altLang="zh-CN" sz="1600" b="1" dirty="0">
                <a:solidFill>
                  <a:srgbClr val="FF0000"/>
                </a:solidFill>
                <a:latin typeface="微软雅黑" pitchFamily="34" charset="-122"/>
                <a:ea typeface="微软雅黑" pitchFamily="34" charset="-122"/>
              </a:rPr>
              <a:t>实际上只有</a:t>
            </a:r>
            <a:r>
              <a:rPr lang="en-US" altLang="zh-CN" sz="1600" b="1" dirty="0">
                <a:solidFill>
                  <a:srgbClr val="FF0000"/>
                </a:solidFill>
                <a:latin typeface="微软雅黑" pitchFamily="34" charset="-122"/>
                <a:ea typeface="微软雅黑" pitchFamily="34" charset="-122"/>
              </a:rPr>
              <a:t>S+IX</a:t>
            </a:r>
            <a:r>
              <a:rPr lang="zh-CN" altLang="zh-CN" sz="1600" b="1" dirty="0">
                <a:solidFill>
                  <a:srgbClr val="FF0000"/>
                </a:solidFill>
                <a:latin typeface="微软雅黑" pitchFamily="34" charset="-122"/>
                <a:ea typeface="微软雅黑" pitchFamily="34" charset="-122"/>
              </a:rPr>
              <a:t>有新的意义</a:t>
            </a:r>
            <a:r>
              <a:rPr lang="zh-CN" altLang="zh-CN" sz="1600" dirty="0">
                <a:solidFill>
                  <a:schemeClr val="tx1">
                    <a:lumMod val="50000"/>
                    <a:lumOff val="50000"/>
                  </a:schemeClr>
                </a:solidFill>
                <a:latin typeface="微软雅黑" pitchFamily="34" charset="-122"/>
                <a:ea typeface="微软雅黑" pitchFamily="34" charset="-122"/>
              </a:rPr>
              <a:t>，其它三种组合都没有使锁的强度得到提高（即：</a:t>
            </a:r>
            <a:r>
              <a:rPr lang="en-US" altLang="zh-CN" sz="1600" dirty="0">
                <a:solidFill>
                  <a:schemeClr val="tx1">
                    <a:lumMod val="50000"/>
                    <a:lumOff val="50000"/>
                  </a:schemeClr>
                </a:solidFill>
                <a:latin typeface="微软雅黑" pitchFamily="34" charset="-122"/>
                <a:ea typeface="微软雅黑" pitchFamily="34" charset="-122"/>
              </a:rPr>
              <a:t>S+IS=S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X+IS=X</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X+IX=X</a:t>
            </a:r>
            <a:r>
              <a:rPr lang="zh-CN" altLang="zh-CN" sz="1600" dirty="0">
                <a:solidFill>
                  <a:schemeClr val="tx1">
                    <a:lumMod val="50000"/>
                    <a:lumOff val="50000"/>
                  </a:schemeClr>
                </a:solidFill>
                <a:latin typeface="微软雅黑" pitchFamily="34" charset="-122"/>
                <a:ea typeface="微软雅黑" pitchFamily="34" charset="-122"/>
              </a:rPr>
              <a:t>，这里的</a:t>
            </a:r>
            <a:r>
              <a:rPr lang="en-US" altLang="zh-CN" sz="1600" dirty="0">
                <a:solidFill>
                  <a:schemeClr val="tx1">
                    <a:lumMod val="50000"/>
                    <a:lumOff val="50000"/>
                  </a:schemeClr>
                </a:solidFill>
                <a:latin typeface="微软雅黑" pitchFamily="34" charset="-122"/>
                <a:ea typeface="微软雅黑" pitchFamily="34" charset="-122"/>
              </a:rPr>
              <a:t>“=”</a:t>
            </a:r>
            <a:r>
              <a:rPr lang="zh-CN" altLang="zh-CN" sz="1600" dirty="0">
                <a:solidFill>
                  <a:schemeClr val="tx1">
                    <a:lumMod val="50000"/>
                    <a:lumOff val="50000"/>
                  </a:schemeClr>
                </a:solidFill>
                <a:latin typeface="微软雅黑" pitchFamily="34" charset="-122"/>
                <a:ea typeface="微软雅黑" pitchFamily="34" charset="-122"/>
              </a:rPr>
              <a:t>指锁的强度相同）。</a:t>
            </a:r>
            <a:endParaRPr lang="en-US" altLang="zh-CN" sz="1600" dirty="0">
              <a:solidFill>
                <a:schemeClr val="tx1">
                  <a:lumMod val="50000"/>
                  <a:lumOff val="50000"/>
                </a:schemeClr>
              </a:solidFill>
              <a:latin typeface="微软雅黑" pitchFamily="34" charset="-122"/>
              <a:ea typeface="微软雅黑" pitchFamily="34" charset="-122"/>
            </a:endParaRPr>
          </a:p>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zh-CN" sz="1600" dirty="0">
                <a:solidFill>
                  <a:schemeClr val="tx1">
                    <a:lumMod val="50000"/>
                    <a:lumOff val="50000"/>
                  </a:schemeClr>
                </a:solidFill>
                <a:latin typeface="微软雅黑" pitchFamily="34" charset="-122"/>
                <a:ea typeface="微软雅黑" pitchFamily="34" charset="-122"/>
              </a:rPr>
              <a:t>所谓</a:t>
            </a:r>
            <a:r>
              <a:rPr lang="zh-CN" altLang="zh-CN" sz="1600" dirty="0">
                <a:solidFill>
                  <a:schemeClr val="tx1">
                    <a:lumMod val="50000"/>
                    <a:lumOff val="50000"/>
                  </a:schemeClr>
                </a:solidFill>
                <a:highlight>
                  <a:srgbClr val="FFFF00"/>
                </a:highlight>
                <a:latin typeface="微软雅黑" pitchFamily="34" charset="-122"/>
                <a:ea typeface="微软雅黑" pitchFamily="34" charset="-122"/>
              </a:rPr>
              <a:t>锁的强度是指对其它锁的排斥程度。</a:t>
            </a:r>
            <a:r>
              <a:rPr lang="zh-CN" altLang="zh-CN" sz="1600" dirty="0">
                <a:solidFill>
                  <a:schemeClr val="tx1">
                    <a:lumMod val="50000"/>
                    <a:lumOff val="50000"/>
                  </a:schemeClr>
                </a:solidFill>
                <a:latin typeface="微软雅黑" pitchFamily="34" charset="-122"/>
                <a:ea typeface="微软雅黑" pitchFamily="34" charset="-122"/>
              </a:rPr>
              <a:t>这样我们又可以引入一种新的锁的类型共享意向排它锁（</a:t>
            </a:r>
            <a:r>
              <a:rPr lang="en-US" altLang="zh-CN" sz="1600" dirty="0">
                <a:solidFill>
                  <a:schemeClr val="tx1">
                    <a:lumMod val="50000"/>
                    <a:lumOff val="50000"/>
                  </a:schemeClr>
                </a:solidFill>
                <a:latin typeface="微软雅黑" pitchFamily="34" charset="-122"/>
                <a:ea typeface="微软雅黑" pitchFamily="34" charset="-122"/>
              </a:rPr>
              <a:t>Shared Intent Exclusive Lock,</a:t>
            </a:r>
            <a:r>
              <a:rPr lang="zh-CN" altLang="zh-CN" sz="1600" dirty="0">
                <a:solidFill>
                  <a:schemeClr val="tx1">
                    <a:lumMod val="50000"/>
                    <a:lumOff val="50000"/>
                  </a:schemeClr>
                </a:solidFill>
                <a:latin typeface="微软雅黑" pitchFamily="34" charset="-122"/>
                <a:ea typeface="微软雅黑" pitchFamily="34" charset="-122"/>
              </a:rPr>
              <a:t>简称</a:t>
            </a:r>
            <a:r>
              <a:rPr lang="en-US" altLang="zh-CN" sz="1600" dirty="0">
                <a:solidFill>
                  <a:schemeClr val="tx1">
                    <a:lumMod val="50000"/>
                    <a:lumOff val="50000"/>
                  </a:schemeClr>
                </a:solidFill>
                <a:latin typeface="微软雅黑" pitchFamily="34" charset="-122"/>
                <a:ea typeface="微软雅黑" pitchFamily="34" charset="-122"/>
              </a:rPr>
              <a:t>SIX</a:t>
            </a:r>
            <a:r>
              <a:rPr lang="zh-CN" altLang="zh-CN" sz="1600" dirty="0">
                <a:solidFill>
                  <a:schemeClr val="tx1">
                    <a:lumMod val="50000"/>
                    <a:lumOff val="50000"/>
                  </a:schemeClr>
                </a:solidFill>
                <a:latin typeface="微软雅黑" pitchFamily="34" charset="-122"/>
                <a:ea typeface="微软雅黑" pitchFamily="34" charset="-122"/>
              </a:rPr>
              <a:t>锁） ：如果对一个数据库对象加</a:t>
            </a:r>
            <a:r>
              <a:rPr lang="en-US" altLang="zh-CN" sz="1600" dirty="0">
                <a:solidFill>
                  <a:schemeClr val="tx1">
                    <a:lumMod val="50000"/>
                    <a:lumOff val="50000"/>
                  </a:schemeClr>
                </a:solidFill>
                <a:latin typeface="微软雅黑" pitchFamily="34" charset="-122"/>
                <a:ea typeface="微软雅黑" pitchFamily="34" charset="-122"/>
              </a:rPr>
              <a:t>SIX</a:t>
            </a:r>
            <a:r>
              <a:rPr lang="zh-CN" altLang="zh-CN" sz="1600" dirty="0">
                <a:solidFill>
                  <a:schemeClr val="tx1">
                    <a:lumMod val="50000"/>
                    <a:lumOff val="50000"/>
                  </a:schemeClr>
                </a:solidFill>
                <a:latin typeface="微软雅黑" pitchFamily="34" charset="-122"/>
                <a:ea typeface="微软雅黑" pitchFamily="34" charset="-122"/>
              </a:rPr>
              <a:t>锁，表示对它加</a:t>
            </a:r>
            <a:r>
              <a:rPr lang="en-US" altLang="zh-CN" sz="1600" dirty="0">
                <a:solidFill>
                  <a:schemeClr val="tx1">
                    <a:lumMod val="50000"/>
                    <a:lumOff val="50000"/>
                  </a:schemeClr>
                </a:solidFill>
                <a:latin typeface="微软雅黑" pitchFamily="34" charset="-122"/>
                <a:ea typeface="微软雅黑" pitchFamily="34" charset="-122"/>
              </a:rPr>
              <a:t>S</a:t>
            </a:r>
            <a:r>
              <a:rPr lang="zh-CN" altLang="zh-CN" sz="1600" dirty="0">
                <a:solidFill>
                  <a:schemeClr val="tx1">
                    <a:lumMod val="50000"/>
                    <a:lumOff val="50000"/>
                  </a:schemeClr>
                </a:solidFill>
                <a:latin typeface="微软雅黑" pitchFamily="34" charset="-122"/>
                <a:ea typeface="微软雅黑" pitchFamily="34" charset="-122"/>
              </a:rPr>
              <a:t>锁，再加</a:t>
            </a:r>
            <a:r>
              <a:rPr lang="en-US" altLang="zh-CN" sz="1600" dirty="0">
                <a:solidFill>
                  <a:schemeClr val="tx1">
                    <a:lumMod val="50000"/>
                    <a:lumOff val="50000"/>
                  </a:schemeClr>
                </a:solidFill>
                <a:latin typeface="微软雅黑" pitchFamily="34" charset="-122"/>
                <a:ea typeface="微软雅黑" pitchFamily="34" charset="-122"/>
              </a:rPr>
              <a:t>IX</a:t>
            </a:r>
            <a:r>
              <a:rPr lang="zh-CN" altLang="zh-CN" sz="1600" dirty="0">
                <a:solidFill>
                  <a:schemeClr val="tx1">
                    <a:lumMod val="50000"/>
                    <a:lumOff val="50000"/>
                  </a:schemeClr>
                </a:solidFill>
                <a:latin typeface="微软雅黑" pitchFamily="34" charset="-122"/>
                <a:ea typeface="微软雅黑" pitchFamily="34" charset="-122"/>
              </a:rPr>
              <a:t>锁，即</a:t>
            </a:r>
            <a:r>
              <a:rPr lang="en-US" altLang="zh-CN" sz="1600" dirty="0">
                <a:solidFill>
                  <a:schemeClr val="tx1">
                    <a:lumMod val="50000"/>
                    <a:lumOff val="50000"/>
                  </a:schemeClr>
                </a:solidFill>
                <a:latin typeface="微软雅黑" pitchFamily="34" charset="-122"/>
                <a:ea typeface="微软雅黑" pitchFamily="34" charset="-122"/>
              </a:rPr>
              <a:t>SIX=S+IX</a:t>
            </a:r>
            <a:r>
              <a:rPr lang="zh-CN" altLang="zh-CN" sz="1600" dirty="0">
                <a:solidFill>
                  <a:schemeClr val="tx1">
                    <a:lumMod val="50000"/>
                    <a:lumOff val="50000"/>
                  </a:schemeClr>
                </a:solidFill>
                <a:latin typeface="微软雅黑" pitchFamily="34" charset="-122"/>
                <a:ea typeface="微软雅黑" pitchFamily="34" charset="-122"/>
              </a:rPr>
              <a:t>。例如：事务对某个表加</a:t>
            </a:r>
            <a:r>
              <a:rPr lang="en-US" altLang="zh-CN" sz="1600" dirty="0">
                <a:solidFill>
                  <a:schemeClr val="tx1">
                    <a:lumMod val="50000"/>
                    <a:lumOff val="50000"/>
                  </a:schemeClr>
                </a:solidFill>
                <a:latin typeface="微软雅黑" pitchFamily="34" charset="-122"/>
                <a:ea typeface="微软雅黑" pitchFamily="34" charset="-122"/>
              </a:rPr>
              <a:t>SIX</a:t>
            </a:r>
            <a:r>
              <a:rPr lang="zh-CN" altLang="zh-CN" sz="1600" dirty="0">
                <a:solidFill>
                  <a:schemeClr val="tx1">
                    <a:lumMod val="50000"/>
                    <a:lumOff val="50000"/>
                  </a:schemeClr>
                </a:solidFill>
                <a:latin typeface="微软雅黑" pitchFamily="34" charset="-122"/>
                <a:ea typeface="微软雅黑" pitchFamily="34" charset="-122"/>
              </a:rPr>
              <a:t>锁，则表示该事务要读整个表（所以要对该表加</a:t>
            </a:r>
            <a:r>
              <a:rPr lang="en-US" altLang="zh-CN" sz="1600" dirty="0">
                <a:solidFill>
                  <a:schemeClr val="tx1">
                    <a:lumMod val="50000"/>
                    <a:lumOff val="50000"/>
                  </a:schemeClr>
                </a:solidFill>
                <a:latin typeface="微软雅黑" pitchFamily="34" charset="-122"/>
                <a:ea typeface="微软雅黑" pitchFamily="34" charset="-122"/>
              </a:rPr>
              <a:t>S</a:t>
            </a:r>
            <a:r>
              <a:rPr lang="zh-CN" altLang="zh-CN" sz="1600" dirty="0">
                <a:solidFill>
                  <a:schemeClr val="tx1">
                    <a:lumMod val="50000"/>
                    <a:lumOff val="50000"/>
                  </a:schemeClr>
                </a:solidFill>
                <a:latin typeface="微软雅黑" pitchFamily="34" charset="-122"/>
                <a:ea typeface="微软雅黑" pitchFamily="34" charset="-122"/>
              </a:rPr>
              <a:t>锁），同时会更新个别行（所以要对该表加</a:t>
            </a:r>
            <a:r>
              <a:rPr lang="en-US" altLang="zh-CN" sz="1600" dirty="0">
                <a:solidFill>
                  <a:schemeClr val="tx1">
                    <a:lumMod val="50000"/>
                    <a:lumOff val="50000"/>
                  </a:schemeClr>
                </a:solidFill>
                <a:latin typeface="微软雅黑" pitchFamily="34" charset="-122"/>
                <a:ea typeface="微软雅黑" pitchFamily="34" charset="-122"/>
              </a:rPr>
              <a:t>IX</a:t>
            </a:r>
            <a:r>
              <a:rPr lang="zh-CN" altLang="zh-CN" sz="1600" dirty="0">
                <a:solidFill>
                  <a:schemeClr val="tx1">
                    <a:lumMod val="50000"/>
                    <a:lumOff val="50000"/>
                  </a:schemeClr>
                </a:solidFill>
                <a:latin typeface="微软雅黑" pitchFamily="34" charset="-122"/>
                <a:ea typeface="微软雅黑" pitchFamily="34" charset="-122"/>
              </a:rPr>
              <a:t>锁）。</a:t>
            </a:r>
            <a:br>
              <a:rPr lang="en-US" altLang="zh-CN" sz="1600" dirty="0">
                <a:solidFill>
                  <a:schemeClr val="tx1">
                    <a:lumMod val="50000"/>
                    <a:lumOff val="50000"/>
                  </a:schemeClr>
                </a:solidFill>
                <a:latin typeface="微软雅黑" pitchFamily="34" charset="-122"/>
                <a:ea typeface="微软雅黑" pitchFamily="34" charset="-122"/>
              </a:rPr>
            </a:br>
            <a:r>
              <a:rPr lang="zh-CN" altLang="zh-CN" sz="1600" dirty="0">
                <a:solidFill>
                  <a:schemeClr val="tx1">
                    <a:lumMod val="50000"/>
                    <a:lumOff val="50000"/>
                  </a:schemeClr>
                </a:solidFill>
                <a:latin typeface="微软雅黑" pitchFamily="34" charset="-122"/>
                <a:ea typeface="微软雅黑" pitchFamily="34" charset="-122"/>
              </a:rPr>
              <a:t>这样数据库对象上所加的锁类型就可能有</a:t>
            </a:r>
            <a:r>
              <a:rPr lang="en-US" altLang="zh-CN" sz="1600" dirty="0">
                <a:solidFill>
                  <a:schemeClr val="tx1">
                    <a:lumMod val="50000"/>
                    <a:lumOff val="50000"/>
                  </a:schemeClr>
                </a:solidFill>
                <a:latin typeface="微软雅黑" pitchFamily="34" charset="-122"/>
                <a:ea typeface="微软雅黑" pitchFamily="34" charset="-122"/>
              </a:rPr>
              <a:t>5</a:t>
            </a:r>
            <a:r>
              <a:rPr lang="zh-CN" altLang="zh-CN" sz="1600" dirty="0">
                <a:solidFill>
                  <a:schemeClr val="tx1">
                    <a:lumMod val="50000"/>
                    <a:lumOff val="50000"/>
                  </a:schemeClr>
                </a:solidFill>
                <a:latin typeface="微软雅黑" pitchFamily="34" charset="-122"/>
                <a:ea typeface="微软雅黑" pitchFamily="34" charset="-122"/>
              </a:rPr>
              <a:t>种：即</a:t>
            </a:r>
            <a:r>
              <a:rPr lang="en-US" altLang="zh-CN" sz="1600" dirty="0">
                <a:solidFill>
                  <a:schemeClr val="tx1">
                    <a:lumMod val="50000"/>
                    <a:lumOff val="50000"/>
                  </a:schemeClr>
                </a:solidFill>
                <a:latin typeface="微软雅黑" pitchFamily="34" charset="-122"/>
                <a:ea typeface="微软雅黑" pitchFamily="34" charset="-122"/>
              </a:rPr>
              <a:t>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X</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IS</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IX</a:t>
            </a:r>
            <a:r>
              <a:rPr lang="zh-CN" altLang="zh-CN" sz="1600" dirty="0">
                <a:solidFill>
                  <a:schemeClr val="tx1">
                    <a:lumMod val="50000"/>
                    <a:lumOff val="50000"/>
                  </a:schemeClr>
                </a:solidFill>
                <a:latin typeface="微软雅黑" pitchFamily="34" charset="-122"/>
                <a:ea typeface="微软雅黑" pitchFamily="34" charset="-122"/>
              </a:rPr>
              <a:t>、</a:t>
            </a:r>
            <a:r>
              <a:rPr lang="en-US" altLang="zh-CN" sz="1600" dirty="0">
                <a:solidFill>
                  <a:schemeClr val="tx1">
                    <a:lumMod val="50000"/>
                    <a:lumOff val="50000"/>
                  </a:schemeClr>
                </a:solidFill>
                <a:latin typeface="微软雅黑" pitchFamily="34" charset="-122"/>
                <a:ea typeface="微软雅黑" pitchFamily="34" charset="-122"/>
              </a:rPr>
              <a:t>SIX</a:t>
            </a:r>
            <a:r>
              <a:rPr lang="zh-CN" altLang="zh-CN" sz="1600" dirty="0">
                <a:solidFill>
                  <a:schemeClr val="tx1">
                    <a:lumMod val="50000"/>
                    <a:lumOff val="50000"/>
                  </a:schemeClr>
                </a:solidFill>
                <a:latin typeface="微软雅黑" pitchFamily="34" charset="-122"/>
                <a:ea typeface="微软雅黑" pitchFamily="34" charset="-122"/>
              </a:rPr>
              <a:t>。</a:t>
            </a:r>
            <a:endParaRPr lang="zh-CN" altLang="en-US" sz="1600" dirty="0">
              <a:solidFill>
                <a:schemeClr val="tx1">
                  <a:lumMod val="50000"/>
                  <a:lumOff val="50000"/>
                </a:schemeClr>
              </a:solidFill>
              <a:latin typeface="微软雅黑" pitchFamily="34" charset="-122"/>
              <a:ea typeface="微软雅黑" pitchFamily="34" charset="-122"/>
            </a:endParaRPr>
          </a:p>
        </p:txBody>
      </p:sp>
      <p:sp>
        <p:nvSpPr>
          <p:cNvPr id="2" name="Rectangle 2">
            <a:extLst>
              <a:ext uri="{FF2B5EF4-FFF2-40B4-BE49-F238E27FC236}">
                <a16:creationId xmlns:a16="http://schemas.microsoft.com/office/drawing/2014/main" id="{3123E532-F0A9-BB46-942F-3535115FC363}"/>
              </a:ext>
            </a:extLst>
          </p:cNvPr>
          <p:cNvSpPr txBox="1">
            <a:spLocks noChangeArrowheads="1"/>
          </p:cNvSpPr>
          <p:nvPr/>
        </p:nvSpPr>
        <p:spPr bwMode="auto">
          <a:xfrm>
            <a:off x="537651" y="3358922"/>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sz="2400" dirty="0"/>
              <a:t>具有意向锁的多粒度封锁方法</a:t>
            </a:r>
          </a:p>
        </p:txBody>
      </p:sp>
      <p:sp>
        <p:nvSpPr>
          <p:cNvPr id="3" name="Rectangle 3">
            <a:extLst>
              <a:ext uri="{FF2B5EF4-FFF2-40B4-BE49-F238E27FC236}">
                <a16:creationId xmlns:a16="http://schemas.microsoft.com/office/drawing/2014/main" id="{80611605-F370-0D64-AF3A-8DF6C183E464}"/>
              </a:ext>
            </a:extLst>
          </p:cNvPr>
          <p:cNvSpPr>
            <a:spLocks noGrp="1" noChangeArrowheads="1"/>
          </p:cNvSpPr>
          <p:nvPr>
            <p:ph sz="quarter" idx="10"/>
          </p:nvPr>
        </p:nvSpPr>
        <p:spPr>
          <a:xfrm>
            <a:off x="505398" y="4022008"/>
            <a:ext cx="9001000" cy="1499747"/>
          </a:xfrm>
          <a:ln>
            <a:prstDash val="dash"/>
            <a:miter lim="800000"/>
            <a:headEnd/>
            <a:tailEnd/>
          </a:ln>
        </p:spPr>
        <p:txBody>
          <a:bodyPr lIns="79228" tIns="39613" rIns="79228" bIns="39613">
            <a:spAutoFit/>
          </a:bodyPr>
          <a:lstStyle/>
          <a:p>
            <a:pPr eaLnBrk="1" hangingPunct="1">
              <a:lnSpc>
                <a:spcPct val="150000"/>
              </a:lnSpc>
              <a:defRPr/>
            </a:pPr>
            <a:r>
              <a:rPr lang="zh-CN" altLang="en-US" sz="1600" dirty="0">
                <a:highlight>
                  <a:srgbClr val="FFFF00"/>
                </a:highlight>
              </a:rPr>
              <a:t>申请封锁时应该按自上而下的次序进行；</a:t>
            </a:r>
          </a:p>
          <a:p>
            <a:pPr eaLnBrk="1" hangingPunct="1">
              <a:lnSpc>
                <a:spcPct val="150000"/>
              </a:lnSpc>
              <a:defRPr/>
            </a:pPr>
            <a:r>
              <a:rPr lang="zh-CN" altLang="en-US" sz="1600" dirty="0">
                <a:highlight>
                  <a:srgbClr val="FFFF00"/>
                </a:highlight>
              </a:rPr>
              <a:t>释放封锁时则应该按自下而上的次序进行</a:t>
            </a:r>
          </a:p>
          <a:p>
            <a:pPr marL="1583956" lvl="4" indent="0" eaLnBrk="1" hangingPunct="1">
              <a:buNone/>
              <a:defRPr/>
            </a:pPr>
            <a:endParaRPr lang="zh-CN" altLang="en-US" sz="1600" dirty="0"/>
          </a:p>
          <a:p>
            <a:pPr marL="0" indent="0" defTabSz="792269" eaLnBrk="1" hangingPunct="1">
              <a:lnSpc>
                <a:spcPct val="129000"/>
              </a:lnSpc>
              <a:spcAft>
                <a:spcPts val="520"/>
              </a:spcAft>
              <a:buNone/>
              <a:defRPr/>
            </a:pPr>
            <a:r>
              <a:rPr lang="zh-CN" altLang="en-US" sz="1600" dirty="0">
                <a:solidFill>
                  <a:schemeClr val="tx1">
                    <a:lumMod val="50000"/>
                    <a:lumOff val="50000"/>
                  </a:schemeClr>
                </a:solidFill>
              </a:rPr>
              <a:t>例：事务</a:t>
            </a:r>
            <a:r>
              <a:rPr lang="en-US" altLang="zh-CN" sz="1600" dirty="0">
                <a:solidFill>
                  <a:schemeClr val="tx1">
                    <a:lumMod val="50000"/>
                    <a:lumOff val="50000"/>
                  </a:schemeClr>
                </a:solidFill>
              </a:rPr>
              <a:t>T</a:t>
            </a:r>
            <a:r>
              <a:rPr lang="zh-CN" altLang="en-US" sz="1600" dirty="0">
                <a:solidFill>
                  <a:schemeClr val="tx1">
                    <a:lumMod val="50000"/>
                    <a:lumOff val="50000"/>
                  </a:schemeClr>
                </a:solidFill>
              </a:rPr>
              <a:t>要对一个数据对象加锁，必须先对它的上层结点加意向锁</a:t>
            </a:r>
          </a:p>
        </p:txBody>
      </p:sp>
    </p:spTree>
  </p:cSld>
  <p:clrMapOvr>
    <a:masterClrMapping/>
  </p:clrMapOvr>
  <p:transition advTm="109595">
    <p:rand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bwMode="auto">
          <a:xfrm>
            <a:off x="687512" y="2137420"/>
            <a:ext cx="8968748" cy="518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什么样的并发调度是正确的</a:t>
            </a:r>
          </a:p>
        </p:txBody>
      </p:sp>
      <p:sp>
        <p:nvSpPr>
          <p:cNvPr id="51203" name="Rectangle 3"/>
          <p:cNvSpPr>
            <a:spLocks noGrp="1" noChangeArrowheads="1"/>
          </p:cNvSpPr>
          <p:nvPr>
            <p:ph sz="quarter" idx="10"/>
          </p:nvPr>
        </p:nvSpPr>
        <p:spPr>
          <a:xfrm>
            <a:off x="655259" y="2800506"/>
            <a:ext cx="9001000" cy="2423462"/>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t>计算机系统对并行事务中并行操作的调度是随机的，而不同的调度可能会产生不同的结果。</a:t>
            </a:r>
          </a:p>
          <a:p>
            <a:pPr marL="317497" indent="-317497" defTabSz="792269" eaLnBrk="1" hangingPunct="1">
              <a:lnSpc>
                <a:spcPct val="129000"/>
              </a:lnSpc>
              <a:spcAft>
                <a:spcPts val="520"/>
              </a:spcAft>
              <a:defRPr/>
            </a:pPr>
            <a:r>
              <a:rPr lang="zh-CN" altLang="en-US" dirty="0">
                <a:highlight>
                  <a:srgbClr val="FFFF00"/>
                </a:highlight>
              </a:rPr>
              <a:t>将所有事务串行起来的调度策略一定是正确的调度策略</a:t>
            </a:r>
            <a:r>
              <a:rPr lang="zh-CN" altLang="en-US" dirty="0"/>
              <a:t>。</a:t>
            </a:r>
          </a:p>
          <a:p>
            <a:pPr lvl="1" eaLnBrk="1" hangingPunct="1">
              <a:lnSpc>
                <a:spcPct val="150000"/>
              </a:lnSpc>
              <a:defRPr/>
            </a:pPr>
            <a:r>
              <a:rPr lang="zh-CN" altLang="en-US" dirty="0"/>
              <a:t>如果一个事务运行过程中没有其他事务在同时运行，也就是说它没有受到其他事务的干扰，那么就可以认为该事务的运行结果是正常的或者预想的。</a:t>
            </a:r>
          </a:p>
        </p:txBody>
      </p:sp>
      <p:sp>
        <p:nvSpPr>
          <p:cNvPr id="2" name="Rectangle 2">
            <a:extLst>
              <a:ext uri="{FF2B5EF4-FFF2-40B4-BE49-F238E27FC236}">
                <a16:creationId xmlns:a16="http://schemas.microsoft.com/office/drawing/2014/main" id="{071EF9FB-96BA-8FB3-9A42-8FD4C2201481}"/>
              </a:ext>
            </a:extLst>
          </p:cNvPr>
          <p:cNvSpPr txBox="1">
            <a:spLocks noChangeArrowheads="1"/>
          </p:cNvSpPr>
          <p:nvPr/>
        </p:nvSpPr>
        <p:spPr bwMode="auto">
          <a:xfrm>
            <a:off x="718386" y="236827"/>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a:t>并发调度的可串行性</a:t>
            </a:r>
          </a:p>
        </p:txBody>
      </p:sp>
      <p:sp>
        <p:nvSpPr>
          <p:cNvPr id="3" name="Rectangle 3">
            <a:extLst>
              <a:ext uri="{FF2B5EF4-FFF2-40B4-BE49-F238E27FC236}">
                <a16:creationId xmlns:a16="http://schemas.microsoft.com/office/drawing/2014/main" id="{BAC59AA7-FAA0-79FD-BB2A-C41820645FE8}"/>
              </a:ext>
            </a:extLst>
          </p:cNvPr>
          <p:cNvSpPr txBox="1">
            <a:spLocks noChangeArrowheads="1"/>
          </p:cNvSpPr>
          <p:nvPr/>
        </p:nvSpPr>
        <p:spPr>
          <a:xfrm>
            <a:off x="686133" y="899913"/>
            <a:ext cx="9001000" cy="4319587"/>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317497" indent="-317497" defTabSz="792269" eaLnBrk="1" hangingPunct="1">
              <a:lnSpc>
                <a:spcPct val="129000"/>
              </a:lnSpc>
              <a:spcAft>
                <a:spcPts val="520"/>
              </a:spcAft>
              <a:defRPr/>
            </a:pPr>
            <a:r>
              <a:rPr lang="zh-CN" altLang="en-US" dirty="0">
                <a:solidFill>
                  <a:schemeClr val="tx1">
                    <a:lumMod val="50000"/>
                    <a:lumOff val="50000"/>
                  </a:schemeClr>
                </a:solidFill>
              </a:rPr>
              <a:t>什么样的并发操作调度是正确的</a:t>
            </a:r>
          </a:p>
          <a:p>
            <a:pPr marL="317497" indent="-317497" defTabSz="792269" eaLnBrk="1" hangingPunct="1">
              <a:lnSpc>
                <a:spcPct val="129000"/>
              </a:lnSpc>
              <a:spcAft>
                <a:spcPts val="520"/>
              </a:spcAft>
              <a:defRPr/>
            </a:pPr>
            <a:r>
              <a:rPr lang="zh-CN" altLang="en-US" dirty="0">
                <a:solidFill>
                  <a:schemeClr val="tx1">
                    <a:lumMod val="50000"/>
                    <a:lumOff val="50000"/>
                  </a:schemeClr>
                </a:solidFill>
              </a:rPr>
              <a:t>如何保证并发操作的调度是正确的</a:t>
            </a:r>
          </a:p>
          <a:p>
            <a:pPr marL="317497" indent="-317497" defTabSz="792269" eaLnBrk="1" hangingPunct="1">
              <a:lnSpc>
                <a:spcPct val="129000"/>
              </a:lnSpc>
              <a:spcAft>
                <a:spcPts val="520"/>
              </a:spcAft>
              <a:defRPr/>
            </a:pPr>
            <a:endParaRPr lang="en-US" altLang="zh-CN" dirty="0">
              <a:solidFill>
                <a:schemeClr val="tx1">
                  <a:lumMod val="50000"/>
                  <a:lumOff val="50000"/>
                </a:schemeClr>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什么样的并发调度是正确的</a:t>
            </a:r>
          </a:p>
        </p:txBody>
      </p:sp>
      <p:sp>
        <p:nvSpPr>
          <p:cNvPr id="52227" name="Rectangle 3"/>
          <p:cNvSpPr>
            <a:spLocks noGrp="1" noChangeArrowheads="1"/>
          </p:cNvSpPr>
          <p:nvPr>
            <p:ph sz="quarter" idx="10"/>
          </p:nvPr>
        </p:nvSpPr>
        <p:spPr>
          <a:xfrm>
            <a:off x="687513" y="769938"/>
            <a:ext cx="9001000" cy="4933636"/>
          </a:xfrm>
          <a:ln>
            <a:prstDash val="dash"/>
            <a:miter lim="800000"/>
            <a:headEnd/>
            <a:tailEnd/>
          </a:ln>
        </p:spPr>
        <p:txBody>
          <a:bodyPr lIns="79228" tIns="39613" rIns="79228" bIns="39613">
            <a:spAutoFit/>
          </a:bodyPr>
          <a:lstStyle/>
          <a:p>
            <a:pPr marL="317497" indent="-317497" defTabSz="792269" eaLnBrk="1" hangingPunct="1">
              <a:lnSpc>
                <a:spcPct val="150000"/>
              </a:lnSpc>
              <a:spcAft>
                <a:spcPts val="520"/>
              </a:spcAft>
              <a:defRPr/>
            </a:pPr>
            <a:r>
              <a:rPr lang="zh-CN" altLang="en-US" sz="1600" dirty="0"/>
              <a:t>以不同的顺序串行执行事务也有可能会产生不同的结果，但由于不会将数据库置于不一致状态，所以都可以认为是正确的。</a:t>
            </a:r>
          </a:p>
          <a:p>
            <a:pPr marL="317497" indent="-317497" defTabSz="792269" eaLnBrk="1" hangingPunct="1">
              <a:lnSpc>
                <a:spcPct val="150000"/>
              </a:lnSpc>
              <a:spcAft>
                <a:spcPts val="520"/>
              </a:spcAft>
              <a:defRPr/>
            </a:pPr>
            <a:r>
              <a:rPr lang="zh-CN" altLang="en-US" sz="1600" dirty="0">
                <a:highlight>
                  <a:srgbClr val="FFFF00"/>
                </a:highlight>
              </a:rPr>
              <a:t> 几个事务的并行执行是正确的，当且仅当其结果与按某一次序串行地执行它们时的结果相同。这种并行调度策略称为可串行化（</a:t>
            </a:r>
            <a:r>
              <a:rPr lang="en-US" altLang="zh-CN" sz="1600" dirty="0">
                <a:highlight>
                  <a:srgbClr val="FFFF00"/>
                </a:highlight>
              </a:rPr>
              <a:t>Serializable</a:t>
            </a:r>
            <a:r>
              <a:rPr lang="zh-CN" altLang="en-US" sz="1600" dirty="0">
                <a:highlight>
                  <a:srgbClr val="FFFF00"/>
                </a:highlight>
              </a:rPr>
              <a:t>）的调度。</a:t>
            </a:r>
            <a:endParaRPr lang="en-US" altLang="zh-CN" sz="1600" dirty="0">
              <a:highlight>
                <a:srgbClr val="FFFF00"/>
              </a:highlight>
            </a:endParaRPr>
          </a:p>
          <a:p>
            <a:pPr marL="317497" indent="-317497" defTabSz="792269" eaLnBrk="1" hangingPunct="1">
              <a:lnSpc>
                <a:spcPct val="129000"/>
              </a:lnSpc>
              <a:spcAft>
                <a:spcPts val="520"/>
              </a:spcAft>
              <a:defRPr/>
            </a:pPr>
            <a:r>
              <a:rPr lang="zh-CN" altLang="en-US" sz="1600" dirty="0">
                <a:solidFill>
                  <a:srgbClr val="FF0000"/>
                </a:solidFill>
              </a:rPr>
              <a:t>可串行性是并行事务正确性的唯一准则</a:t>
            </a:r>
          </a:p>
          <a:p>
            <a:pPr eaLnBrk="1" hangingPunct="1">
              <a:defRPr/>
            </a:pPr>
            <a:r>
              <a:rPr lang="zh-CN" altLang="en-US" sz="1600" dirty="0">
                <a:solidFill>
                  <a:schemeClr val="tx1">
                    <a:lumMod val="50000"/>
                    <a:lumOff val="50000"/>
                  </a:schemeClr>
                </a:solidFill>
              </a:rPr>
              <a:t>现在有两个事务，分别包含下列操作：</a:t>
            </a:r>
          </a:p>
          <a:p>
            <a:pPr marL="395107" lvl="1" indent="0" eaLnBrk="1" hangingPunct="1">
              <a:buNone/>
              <a:defRPr/>
            </a:pPr>
            <a:r>
              <a:rPr lang="zh-CN" altLang="en-US" sz="1600" dirty="0"/>
              <a:t>   事务</a:t>
            </a:r>
            <a:r>
              <a:rPr lang="en-US" altLang="zh-CN" sz="1600" dirty="0"/>
              <a:t>T1</a:t>
            </a:r>
            <a:r>
              <a:rPr lang="zh-CN" altLang="en-US" sz="1600" dirty="0"/>
              <a:t>：读</a:t>
            </a:r>
            <a:r>
              <a:rPr lang="en-US" altLang="zh-CN" sz="1600" dirty="0"/>
              <a:t>B</a:t>
            </a:r>
            <a:r>
              <a:rPr lang="zh-CN" altLang="en-US" sz="1600" dirty="0"/>
              <a:t>；</a:t>
            </a:r>
            <a:r>
              <a:rPr lang="en-US" altLang="zh-CN" sz="1600" dirty="0"/>
              <a:t>A=B+1</a:t>
            </a:r>
            <a:r>
              <a:rPr lang="zh-CN" altLang="en-US" sz="1600" dirty="0"/>
              <a:t>；写回</a:t>
            </a:r>
            <a:r>
              <a:rPr lang="en-US" altLang="zh-CN" sz="1600" dirty="0"/>
              <a:t>A</a:t>
            </a:r>
            <a:r>
              <a:rPr lang="zh-CN" altLang="en-US" sz="1600" dirty="0"/>
              <a:t>；</a:t>
            </a:r>
          </a:p>
          <a:p>
            <a:pPr marL="395107" lvl="1" indent="0" eaLnBrk="1" hangingPunct="1">
              <a:buNone/>
              <a:defRPr/>
            </a:pPr>
            <a:r>
              <a:rPr lang="zh-CN" altLang="en-US" sz="1600" dirty="0"/>
              <a:t>   事务</a:t>
            </a:r>
            <a:r>
              <a:rPr lang="en-US" altLang="zh-CN" sz="1600" dirty="0"/>
              <a:t>T2</a:t>
            </a:r>
            <a:r>
              <a:rPr lang="zh-CN" altLang="en-US" sz="1600" dirty="0"/>
              <a:t>：读</a:t>
            </a:r>
            <a:r>
              <a:rPr lang="en-US" altLang="zh-CN" sz="1600" dirty="0"/>
              <a:t>A</a:t>
            </a:r>
            <a:r>
              <a:rPr lang="zh-CN" altLang="en-US" sz="1600" dirty="0"/>
              <a:t>；</a:t>
            </a:r>
            <a:r>
              <a:rPr lang="en-US" altLang="zh-CN" sz="1600" dirty="0"/>
              <a:t>B=A+1</a:t>
            </a:r>
            <a:r>
              <a:rPr lang="zh-CN" altLang="en-US" sz="1600" dirty="0"/>
              <a:t>；写回</a:t>
            </a:r>
            <a:r>
              <a:rPr lang="en-US" altLang="zh-CN" sz="1600" dirty="0"/>
              <a:t>B</a:t>
            </a:r>
            <a:r>
              <a:rPr lang="zh-CN" altLang="en-US" sz="1600" dirty="0"/>
              <a:t>；</a:t>
            </a:r>
          </a:p>
          <a:p>
            <a:pPr marL="395107" lvl="1" indent="0" eaLnBrk="1" hangingPunct="1">
              <a:buNone/>
              <a:defRPr/>
            </a:pPr>
            <a:r>
              <a:rPr lang="zh-CN" altLang="en-US" sz="1600" dirty="0"/>
              <a:t>假设</a:t>
            </a:r>
            <a:r>
              <a:rPr lang="en-US" altLang="zh-CN" sz="1600" dirty="0"/>
              <a:t>A</a:t>
            </a:r>
            <a:r>
              <a:rPr lang="zh-CN" altLang="en-US" sz="1600" dirty="0"/>
              <a:t>的初值为</a:t>
            </a:r>
            <a:r>
              <a:rPr lang="en-US" altLang="zh-CN" sz="1600" dirty="0"/>
              <a:t>2</a:t>
            </a:r>
            <a:r>
              <a:rPr lang="zh-CN" altLang="en-US" sz="1600" dirty="0"/>
              <a:t>，</a:t>
            </a:r>
            <a:r>
              <a:rPr lang="en-US" altLang="zh-CN" sz="1600" dirty="0"/>
              <a:t>B</a:t>
            </a:r>
            <a:r>
              <a:rPr lang="zh-CN" altLang="en-US" sz="1600" dirty="0"/>
              <a:t>的初值为</a:t>
            </a:r>
            <a:r>
              <a:rPr lang="en-US" altLang="zh-CN" sz="1600" dirty="0"/>
              <a:t>2</a:t>
            </a:r>
            <a:r>
              <a:rPr lang="zh-CN" altLang="en-US" sz="1600" dirty="0"/>
              <a:t>。</a:t>
            </a:r>
          </a:p>
          <a:p>
            <a:pPr marL="345719" lvl="1" indent="0" defTabSz="792269" eaLnBrk="1" hangingPunct="1">
              <a:lnSpc>
                <a:spcPct val="129000"/>
              </a:lnSpc>
              <a:spcAft>
                <a:spcPts val="520"/>
              </a:spcAft>
              <a:buNone/>
              <a:defRPr/>
            </a:pPr>
            <a:r>
              <a:rPr lang="zh-CN" altLang="en-US" sz="1600" dirty="0">
                <a:solidFill>
                  <a:schemeClr val="tx1">
                    <a:lumMod val="50000"/>
                    <a:lumOff val="50000"/>
                  </a:schemeClr>
                </a:solidFill>
                <a:sym typeface="Wingdings" pitchFamily="2" charset="2"/>
              </a:rPr>
              <a:t>策略</a:t>
            </a:r>
            <a:r>
              <a:rPr lang="en-US" altLang="zh-CN" sz="1600" dirty="0">
                <a:solidFill>
                  <a:schemeClr val="tx1">
                    <a:lumMod val="50000"/>
                    <a:lumOff val="50000"/>
                  </a:schemeClr>
                </a:solidFill>
                <a:sym typeface="Wingdings" pitchFamily="2" charset="2"/>
              </a:rPr>
              <a:t>1</a:t>
            </a:r>
            <a:r>
              <a:rPr lang="zh-CN" altLang="en-US" sz="1600" dirty="0">
                <a:solidFill>
                  <a:schemeClr val="tx1">
                    <a:lumMod val="50000"/>
                    <a:lumOff val="50000"/>
                  </a:schemeClr>
                </a:solidFill>
                <a:sym typeface="Wingdings" pitchFamily="2" charset="2"/>
              </a:rPr>
              <a:t>：按</a:t>
            </a:r>
            <a:r>
              <a:rPr lang="en-US" altLang="zh-CN" sz="1600" dirty="0">
                <a:solidFill>
                  <a:schemeClr val="tx1">
                    <a:lumMod val="50000"/>
                    <a:lumOff val="50000"/>
                  </a:schemeClr>
                </a:solidFill>
              </a:rPr>
              <a:t>T1</a:t>
            </a:r>
            <a:r>
              <a:rPr lang="en-US" altLang="zh-CN" sz="1600" dirty="0">
                <a:solidFill>
                  <a:schemeClr val="tx1">
                    <a:lumMod val="50000"/>
                    <a:lumOff val="50000"/>
                  </a:schemeClr>
                </a:solidFill>
                <a:sym typeface="Wingdings" pitchFamily="2" charset="2"/>
              </a:rPr>
              <a:t>  </a:t>
            </a:r>
            <a:r>
              <a:rPr lang="en-US" altLang="zh-CN" sz="1600" dirty="0">
                <a:solidFill>
                  <a:schemeClr val="tx1">
                    <a:lumMod val="50000"/>
                    <a:lumOff val="50000"/>
                  </a:schemeClr>
                </a:solidFill>
              </a:rPr>
              <a:t>T2</a:t>
            </a:r>
            <a:r>
              <a:rPr lang="zh-CN" altLang="en-US" sz="1600" dirty="0">
                <a:solidFill>
                  <a:schemeClr val="tx1">
                    <a:lumMod val="50000"/>
                    <a:lumOff val="50000"/>
                  </a:schemeClr>
                </a:solidFill>
                <a:sym typeface="Wingdings" pitchFamily="2" charset="2"/>
              </a:rPr>
              <a:t>次序执行结果为</a:t>
            </a:r>
            <a:r>
              <a:rPr lang="en-US" altLang="zh-CN" sz="1600" dirty="0">
                <a:solidFill>
                  <a:schemeClr val="tx1">
                    <a:lumMod val="50000"/>
                    <a:lumOff val="50000"/>
                  </a:schemeClr>
                </a:solidFill>
                <a:sym typeface="Wingdings" pitchFamily="2" charset="2"/>
              </a:rPr>
              <a:t>A=3,B=4</a:t>
            </a:r>
          </a:p>
          <a:p>
            <a:pPr marL="345719" lvl="1" indent="0" defTabSz="792269" eaLnBrk="1" hangingPunct="1">
              <a:lnSpc>
                <a:spcPct val="129000"/>
              </a:lnSpc>
              <a:spcAft>
                <a:spcPts val="520"/>
              </a:spcAft>
              <a:buNone/>
              <a:defRPr/>
            </a:pPr>
            <a:r>
              <a:rPr lang="zh-CN" altLang="en-US" sz="1600" dirty="0">
                <a:solidFill>
                  <a:schemeClr val="tx1">
                    <a:lumMod val="50000"/>
                    <a:lumOff val="50000"/>
                  </a:schemeClr>
                </a:solidFill>
                <a:sym typeface="Wingdings" pitchFamily="2" charset="2"/>
              </a:rPr>
              <a:t>策略</a:t>
            </a:r>
            <a:r>
              <a:rPr lang="en-US" altLang="zh-CN" sz="1600" dirty="0">
                <a:solidFill>
                  <a:schemeClr val="tx1">
                    <a:lumMod val="50000"/>
                    <a:lumOff val="50000"/>
                  </a:schemeClr>
                </a:solidFill>
                <a:sym typeface="Wingdings" pitchFamily="2" charset="2"/>
              </a:rPr>
              <a:t>2</a:t>
            </a:r>
            <a:r>
              <a:rPr lang="zh-CN" altLang="en-US" sz="1600" dirty="0">
                <a:solidFill>
                  <a:schemeClr val="tx1">
                    <a:lumMod val="50000"/>
                    <a:lumOff val="50000"/>
                  </a:schemeClr>
                </a:solidFill>
                <a:sym typeface="Wingdings" pitchFamily="2" charset="2"/>
              </a:rPr>
              <a:t>：按</a:t>
            </a:r>
            <a:r>
              <a:rPr lang="en-US" altLang="zh-CN" sz="1600" dirty="0">
                <a:solidFill>
                  <a:schemeClr val="tx1">
                    <a:lumMod val="50000"/>
                    <a:lumOff val="50000"/>
                  </a:schemeClr>
                </a:solidFill>
              </a:rPr>
              <a:t>T2</a:t>
            </a:r>
            <a:r>
              <a:rPr lang="en-US" altLang="zh-CN" sz="1600" dirty="0">
                <a:solidFill>
                  <a:schemeClr val="tx1">
                    <a:lumMod val="50000"/>
                    <a:lumOff val="50000"/>
                  </a:schemeClr>
                </a:solidFill>
                <a:sym typeface="Wingdings" pitchFamily="2" charset="2"/>
              </a:rPr>
              <a:t>  </a:t>
            </a:r>
            <a:r>
              <a:rPr lang="en-US" altLang="zh-CN" sz="1600" dirty="0">
                <a:solidFill>
                  <a:schemeClr val="tx1">
                    <a:lumMod val="50000"/>
                    <a:lumOff val="50000"/>
                  </a:schemeClr>
                </a:solidFill>
              </a:rPr>
              <a:t>T1</a:t>
            </a:r>
            <a:r>
              <a:rPr lang="zh-CN" altLang="en-US" sz="1600" dirty="0">
                <a:solidFill>
                  <a:schemeClr val="tx1">
                    <a:lumMod val="50000"/>
                    <a:lumOff val="50000"/>
                  </a:schemeClr>
                </a:solidFill>
                <a:sym typeface="Wingdings" pitchFamily="2" charset="2"/>
              </a:rPr>
              <a:t>次序执行结果为</a:t>
            </a:r>
            <a:r>
              <a:rPr lang="en-US" altLang="zh-CN" sz="1600" dirty="0">
                <a:solidFill>
                  <a:schemeClr val="tx1">
                    <a:lumMod val="50000"/>
                    <a:lumOff val="50000"/>
                  </a:schemeClr>
                </a:solidFill>
                <a:sym typeface="Wingdings" pitchFamily="2" charset="2"/>
              </a:rPr>
              <a:t>A=4,B=3</a:t>
            </a:r>
            <a:endParaRPr lang="en-US" altLang="zh-CN" sz="1600" dirty="0">
              <a:solidFill>
                <a:schemeClr val="tx1">
                  <a:lumMod val="50000"/>
                  <a:lumOff val="50000"/>
                </a:schemeClr>
              </a:solidFill>
            </a:endParaRPr>
          </a:p>
          <a:p>
            <a:pPr marL="0" indent="0" defTabSz="792269" eaLnBrk="1" hangingPunct="1">
              <a:lnSpc>
                <a:spcPct val="150000"/>
              </a:lnSpc>
              <a:spcAft>
                <a:spcPts val="520"/>
              </a:spcAft>
              <a:buNone/>
              <a:defRPr/>
            </a:pPr>
            <a:endParaRPr lang="zh-CN" altLang="en-US" sz="1600" dirty="0">
              <a:highlight>
                <a:srgbClr val="FFFF00"/>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a:extLst>
              <a:ext uri="{FF2B5EF4-FFF2-40B4-BE49-F238E27FC236}">
                <a16:creationId xmlns:a16="http://schemas.microsoft.com/office/drawing/2014/main" id="{2233789C-E427-4A05-A3D1-B63BFDC416ED}"/>
              </a:ext>
            </a:extLst>
          </p:cNvPr>
          <p:cNvSpPr/>
          <p:nvPr/>
        </p:nvSpPr>
        <p:spPr>
          <a:xfrm>
            <a:off x="6508107" y="3634776"/>
            <a:ext cx="344305" cy="571833"/>
          </a:xfrm>
          <a:prstGeom prst="rect">
            <a:avLst/>
          </a:prstGeom>
          <a:pattFill prst="dkHorz">
            <a:fgClr>
              <a:srgbClr val="FFC000"/>
            </a:fgClr>
            <a:bgClr>
              <a:schemeClr val="bg1"/>
            </a:bgClr>
          </a:patt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6DD7B7DD-AB6B-4CCF-A770-483E6909FE7C}"/>
              </a:ext>
            </a:extLst>
          </p:cNvPr>
          <p:cNvSpPr/>
          <p:nvPr/>
        </p:nvSpPr>
        <p:spPr>
          <a:xfrm>
            <a:off x="6500706" y="2550824"/>
            <a:ext cx="344305" cy="330052"/>
          </a:xfrm>
          <a:prstGeom prst="rect">
            <a:avLst/>
          </a:prstGeom>
          <a:pattFill prst="dkHorz">
            <a:fgClr>
              <a:srgbClr val="FFC000"/>
            </a:fgClr>
            <a:bgClr>
              <a:schemeClr val="bg1"/>
            </a:bgClr>
          </a:patt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10247" name="Rectangle 2"/>
          <p:cNvSpPr>
            <a:spLocks noGrp="1" noChangeArrowheads="1"/>
          </p:cNvSpPr>
          <p:nvPr>
            <p:ph type="title"/>
          </p:nvPr>
        </p:nvSpPr>
        <p:spPr bwMode="auto">
          <a:xfrm>
            <a:off x="719766" y="106852"/>
            <a:ext cx="8968748" cy="518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事务</a:t>
            </a:r>
            <a:r>
              <a:rPr dirty="0">
                <a:highlight>
                  <a:srgbClr val="FFFF00"/>
                </a:highlight>
              </a:rPr>
              <a:t>交叉并发</a:t>
            </a:r>
            <a:r>
              <a:rPr dirty="0"/>
              <a:t>方式执行</a:t>
            </a:r>
          </a:p>
        </p:txBody>
      </p:sp>
      <p:sp>
        <p:nvSpPr>
          <p:cNvPr id="10249" name="Line 5"/>
          <p:cNvSpPr>
            <a:spLocks noChangeShapeType="1"/>
          </p:cNvSpPr>
          <p:nvPr/>
        </p:nvSpPr>
        <p:spPr bwMode="auto">
          <a:xfrm flipV="1">
            <a:off x="6874686" y="2007044"/>
            <a:ext cx="525242" cy="1249"/>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51" name="Line 7"/>
          <p:cNvSpPr>
            <a:spLocks noChangeShapeType="1"/>
          </p:cNvSpPr>
          <p:nvPr/>
        </p:nvSpPr>
        <p:spPr bwMode="auto">
          <a:xfrm flipH="1">
            <a:off x="6852411" y="2537133"/>
            <a:ext cx="525242" cy="1250"/>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53" name="Line 9"/>
          <p:cNvSpPr>
            <a:spLocks noChangeShapeType="1"/>
          </p:cNvSpPr>
          <p:nvPr/>
        </p:nvSpPr>
        <p:spPr bwMode="auto">
          <a:xfrm flipV="1">
            <a:off x="6845011" y="2880108"/>
            <a:ext cx="1310908" cy="1231"/>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55" name="Line 11"/>
          <p:cNvSpPr>
            <a:spLocks noChangeShapeType="1"/>
          </p:cNvSpPr>
          <p:nvPr/>
        </p:nvSpPr>
        <p:spPr bwMode="auto">
          <a:xfrm flipH="1" flipV="1">
            <a:off x="7780018" y="3203022"/>
            <a:ext cx="821118" cy="5231"/>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57" name="Line 13"/>
          <p:cNvSpPr>
            <a:spLocks noChangeShapeType="1"/>
          </p:cNvSpPr>
          <p:nvPr/>
        </p:nvSpPr>
        <p:spPr bwMode="auto">
          <a:xfrm flipH="1">
            <a:off x="6852410" y="3606892"/>
            <a:ext cx="547517" cy="0"/>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59" name="Line 15"/>
          <p:cNvSpPr>
            <a:spLocks noChangeShapeType="1"/>
          </p:cNvSpPr>
          <p:nvPr/>
        </p:nvSpPr>
        <p:spPr bwMode="auto">
          <a:xfrm flipV="1">
            <a:off x="6864051" y="4221036"/>
            <a:ext cx="1260256" cy="3"/>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61" name="Line 17"/>
          <p:cNvSpPr>
            <a:spLocks noChangeShapeType="1"/>
          </p:cNvSpPr>
          <p:nvPr/>
        </p:nvSpPr>
        <p:spPr bwMode="auto">
          <a:xfrm flipH="1">
            <a:off x="7765758" y="4536516"/>
            <a:ext cx="358549" cy="6"/>
          </a:xfrm>
          <a:prstGeom prst="line">
            <a:avLst/>
          </a:prstGeom>
          <a:noFill/>
          <a:ln w="19050">
            <a:solidFill>
              <a:srgbClr val="130A36"/>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3556"/>
          </a:p>
        </p:txBody>
      </p:sp>
      <p:sp>
        <p:nvSpPr>
          <p:cNvPr id="10263" name="Text Box 20"/>
          <p:cNvSpPr txBox="1">
            <a:spLocks noChangeArrowheads="1"/>
          </p:cNvSpPr>
          <p:nvPr/>
        </p:nvSpPr>
        <p:spPr bwMode="auto">
          <a:xfrm>
            <a:off x="6249377" y="985292"/>
            <a:ext cx="880181" cy="434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en-US" altLang="zh-CN" sz="2222" b="1" dirty="0"/>
              <a:t>T1</a:t>
            </a:r>
          </a:p>
        </p:txBody>
      </p:sp>
      <p:sp>
        <p:nvSpPr>
          <p:cNvPr id="10264" name="Text Box 21"/>
          <p:cNvSpPr txBox="1">
            <a:spLocks noChangeArrowheads="1"/>
          </p:cNvSpPr>
          <p:nvPr/>
        </p:nvSpPr>
        <p:spPr bwMode="auto">
          <a:xfrm>
            <a:off x="7095908" y="985292"/>
            <a:ext cx="880180" cy="434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en-US" altLang="zh-CN" sz="2222" b="1" dirty="0"/>
              <a:t>T2</a:t>
            </a:r>
          </a:p>
        </p:txBody>
      </p:sp>
      <p:sp>
        <p:nvSpPr>
          <p:cNvPr id="10265" name="Text Box 22"/>
          <p:cNvSpPr txBox="1">
            <a:spLocks noChangeArrowheads="1"/>
          </p:cNvSpPr>
          <p:nvPr/>
        </p:nvSpPr>
        <p:spPr bwMode="auto">
          <a:xfrm>
            <a:off x="7946441" y="985292"/>
            <a:ext cx="880181" cy="434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en-US" altLang="zh-CN" sz="2222" b="1" dirty="0"/>
              <a:t>T3</a:t>
            </a:r>
          </a:p>
        </p:txBody>
      </p:sp>
      <p:sp>
        <p:nvSpPr>
          <p:cNvPr id="32" name="Rectangle 3"/>
          <p:cNvSpPr txBox="1">
            <a:spLocks noChangeArrowheads="1"/>
          </p:cNvSpPr>
          <p:nvPr/>
        </p:nvSpPr>
        <p:spPr>
          <a:xfrm>
            <a:off x="719766" y="1076667"/>
            <a:ext cx="4631422" cy="2716940"/>
          </a:xfrm>
          <a:prstGeom prst="rect">
            <a:avLst/>
          </a:prstGeom>
          <a:ln>
            <a:prstDash val="dash"/>
            <a:miter lim="800000"/>
            <a:headEnd/>
            <a:tailEnd/>
          </a:ln>
        </p:spPr>
        <p:txBody>
          <a:bodyPr wrap="square" lIns="79228" tIns="39613" rIns="79228" bIns="39613">
            <a:spAutoFit/>
          </a:bodyPr>
          <a:lstStyle>
            <a:lvl1pPr marL="266700" indent="-266700" algn="l" defTabSz="712788" rtl="0" eaLnBrk="0" fontAlgn="base" hangingPunct="0">
              <a:spcBef>
                <a:spcPct val="20000"/>
              </a:spcBef>
              <a:spcAft>
                <a:spcPct val="0"/>
              </a:spcAft>
              <a:buFont typeface="Arial" charset="0"/>
              <a:buChar char="•"/>
              <a:defRPr sz="2500" kern="1200">
                <a:solidFill>
                  <a:schemeClr val="tx1"/>
                </a:solidFill>
                <a:latin typeface="+mn-lt"/>
                <a:ea typeface="+mn-ea"/>
                <a:cs typeface="+mn-cs"/>
              </a:defRPr>
            </a:lvl1pPr>
            <a:lvl2pPr marL="577850" indent="-222250" algn="l" defTabSz="712788" rtl="0" eaLnBrk="0" fontAlgn="base" hangingPunct="0">
              <a:spcBef>
                <a:spcPct val="20000"/>
              </a:spcBef>
              <a:spcAft>
                <a:spcPct val="0"/>
              </a:spcAft>
              <a:buFont typeface="Arial" charset="0"/>
              <a:buChar char="–"/>
              <a:defRPr sz="2200" kern="1200">
                <a:solidFill>
                  <a:schemeClr val="tx1"/>
                </a:solidFill>
                <a:latin typeface="+mn-lt"/>
                <a:ea typeface="+mn-ea"/>
                <a:cs typeface="+mn-cs"/>
              </a:defRPr>
            </a:lvl2pPr>
            <a:lvl3pPr marL="890588" indent="-177800" algn="l" defTabSz="712788" rtl="0" eaLnBrk="0" fontAlgn="base" hangingPunct="0">
              <a:spcBef>
                <a:spcPct val="20000"/>
              </a:spcBef>
              <a:spcAft>
                <a:spcPct val="0"/>
              </a:spcAft>
              <a:buFont typeface="Arial" charset="0"/>
              <a:buChar char="•"/>
              <a:defRPr sz="1900" kern="1200">
                <a:solidFill>
                  <a:schemeClr val="tx1"/>
                </a:solidFill>
                <a:latin typeface="+mn-lt"/>
                <a:ea typeface="+mn-ea"/>
                <a:cs typeface="+mn-cs"/>
              </a:defRPr>
            </a:lvl3pPr>
            <a:lvl4pPr marL="1247775" indent="-177800" algn="l" defTabSz="712788" rtl="0" eaLnBrk="0" fontAlgn="base" hangingPunct="0">
              <a:spcBef>
                <a:spcPct val="20000"/>
              </a:spcBef>
              <a:spcAft>
                <a:spcPct val="0"/>
              </a:spcAft>
              <a:buFont typeface="Arial" charset="0"/>
              <a:buChar char="–"/>
              <a:defRPr sz="1600" kern="1200">
                <a:solidFill>
                  <a:schemeClr val="tx1"/>
                </a:solidFill>
                <a:latin typeface="+mn-lt"/>
                <a:ea typeface="+mn-ea"/>
                <a:cs typeface="+mn-cs"/>
              </a:defRPr>
            </a:lvl4pPr>
            <a:lvl5pPr marL="1603375" indent="-177800" algn="l" defTabSz="712788" rtl="0" eaLnBrk="0" fontAlgn="base" hangingPunct="0">
              <a:spcBef>
                <a:spcPct val="20000"/>
              </a:spcBef>
              <a:spcAft>
                <a:spcPct val="0"/>
              </a:spcAft>
              <a:buFont typeface="Arial" charset="0"/>
              <a:buChar char="»"/>
              <a:defRPr sz="1600" kern="1200">
                <a:solidFill>
                  <a:schemeClr val="tx1"/>
                </a:solidFill>
                <a:latin typeface="+mn-lt"/>
                <a:ea typeface="+mn-ea"/>
                <a:cs typeface="+mn-cs"/>
              </a:defRPr>
            </a:lvl5pPr>
            <a:lvl6pPr marL="1960885"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317410"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2673934"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030459"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marL="317497" indent="-317497" defTabSz="792269" eaLnBrk="1" hangingPunct="1">
              <a:lnSpc>
                <a:spcPct val="150000"/>
              </a:lnSpc>
              <a:spcAft>
                <a:spcPts val="520"/>
              </a:spcAft>
              <a:buFont typeface="Wingdings" panose="05000000000000000000" pitchFamily="2" charset="2"/>
              <a:buChar char="l"/>
              <a:defRPr/>
            </a:pPr>
            <a:r>
              <a:rPr lang="zh-CN" altLang="en-US" sz="2222" b="1" dirty="0">
                <a:latin typeface="微软雅黑" pitchFamily="34" charset="-122"/>
                <a:ea typeface="微软雅黑" pitchFamily="34" charset="-122"/>
              </a:rPr>
              <a:t>事务的并行执行是这些并行事务的并行操作轮流交叉运行</a:t>
            </a:r>
          </a:p>
          <a:p>
            <a:pPr marL="317497" indent="-317497" defTabSz="792269" eaLnBrk="1" hangingPunct="1">
              <a:lnSpc>
                <a:spcPct val="150000"/>
              </a:lnSpc>
              <a:spcAft>
                <a:spcPts val="520"/>
              </a:spcAft>
              <a:buFont typeface="Wingdings" panose="05000000000000000000" pitchFamily="2" charset="2"/>
              <a:buChar char="l"/>
              <a:defRPr/>
            </a:pPr>
            <a:r>
              <a:rPr lang="zh-CN" altLang="en-US" sz="2222" b="1" dirty="0">
                <a:latin typeface="微软雅黑" pitchFamily="34" charset="-122"/>
                <a:ea typeface="微软雅黑" pitchFamily="34" charset="-122"/>
              </a:rPr>
              <a:t>单处理机系统中的并发方式，能够减少处理机的空闲时间，提高系统的效率</a:t>
            </a:r>
          </a:p>
        </p:txBody>
      </p:sp>
      <p:sp>
        <p:nvSpPr>
          <p:cNvPr id="30" name="矩形 29">
            <a:extLst>
              <a:ext uri="{FF2B5EF4-FFF2-40B4-BE49-F238E27FC236}">
                <a16:creationId xmlns:a16="http://schemas.microsoft.com/office/drawing/2014/main" id="{5CD0CC96-55A2-4021-B428-0B780DCA28C4}"/>
              </a:ext>
            </a:extLst>
          </p:cNvPr>
          <p:cNvSpPr/>
          <p:nvPr/>
        </p:nvSpPr>
        <p:spPr>
          <a:xfrm>
            <a:off x="6508108" y="1519453"/>
            <a:ext cx="344305" cy="488842"/>
          </a:xfrm>
          <a:prstGeom prst="rect">
            <a:avLst/>
          </a:prstGeom>
          <a:pattFill prst="dkHorz">
            <a:fgClr>
              <a:srgbClr val="FFC000"/>
            </a:fgClr>
            <a:bgClr>
              <a:schemeClr val="bg1"/>
            </a:bgClr>
          </a:patt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DA3C1602-A238-485A-8E24-04041FA62AD2}"/>
              </a:ext>
            </a:extLst>
          </p:cNvPr>
          <p:cNvSpPr/>
          <p:nvPr/>
        </p:nvSpPr>
        <p:spPr>
          <a:xfrm>
            <a:off x="7422201" y="2000098"/>
            <a:ext cx="344297" cy="539639"/>
          </a:xfrm>
          <a:prstGeom prst="rect">
            <a:avLst/>
          </a:prstGeom>
          <a:pattFill prst="dkHorz">
            <a:fgClr>
              <a:srgbClr val="00B0F0"/>
            </a:fgClr>
            <a:bgClr>
              <a:schemeClr val="bg1"/>
            </a:bgClr>
          </a:pattFill>
          <a:ln w="95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5" name="矩形 34">
            <a:extLst>
              <a:ext uri="{FF2B5EF4-FFF2-40B4-BE49-F238E27FC236}">
                <a16:creationId xmlns:a16="http://schemas.microsoft.com/office/drawing/2014/main" id="{F529BBF8-D94C-4DE9-8F48-17F0F1E31DAC}"/>
              </a:ext>
            </a:extLst>
          </p:cNvPr>
          <p:cNvSpPr/>
          <p:nvPr/>
        </p:nvSpPr>
        <p:spPr>
          <a:xfrm>
            <a:off x="7421461" y="3207066"/>
            <a:ext cx="344297" cy="417245"/>
          </a:xfrm>
          <a:prstGeom prst="rect">
            <a:avLst/>
          </a:prstGeom>
          <a:pattFill prst="dkHorz">
            <a:fgClr>
              <a:srgbClr val="00B0F0"/>
            </a:fgClr>
            <a:bgClr>
              <a:schemeClr val="bg1"/>
            </a:bgClr>
          </a:pattFill>
          <a:ln w="95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6" name="矩形 35">
            <a:extLst>
              <a:ext uri="{FF2B5EF4-FFF2-40B4-BE49-F238E27FC236}">
                <a16:creationId xmlns:a16="http://schemas.microsoft.com/office/drawing/2014/main" id="{879E9901-B747-4A83-BA5D-1F7AA3AA940B}"/>
              </a:ext>
            </a:extLst>
          </p:cNvPr>
          <p:cNvSpPr/>
          <p:nvPr/>
        </p:nvSpPr>
        <p:spPr>
          <a:xfrm>
            <a:off x="7435721" y="4535023"/>
            <a:ext cx="344297" cy="375112"/>
          </a:xfrm>
          <a:prstGeom prst="rect">
            <a:avLst/>
          </a:prstGeom>
          <a:pattFill prst="dkHorz">
            <a:fgClr>
              <a:srgbClr val="00B0F0"/>
            </a:fgClr>
            <a:bgClr>
              <a:schemeClr val="bg1"/>
            </a:bgClr>
          </a:pattFill>
          <a:ln w="95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a16="http://schemas.microsoft.com/office/drawing/2014/main" id="{99B13B90-409A-4884-BBA3-B766BD56224E}"/>
              </a:ext>
            </a:extLst>
          </p:cNvPr>
          <p:cNvSpPr/>
          <p:nvPr/>
        </p:nvSpPr>
        <p:spPr>
          <a:xfrm>
            <a:off x="8159449" y="2867881"/>
            <a:ext cx="438160" cy="360040"/>
          </a:xfrm>
          <a:prstGeom prst="rect">
            <a:avLst/>
          </a:prstGeom>
          <a:pattFill prst="dkHorz">
            <a:fgClr>
              <a:srgbClr val="C00000"/>
            </a:fgClr>
            <a:bgClr>
              <a:schemeClr val="bg1"/>
            </a:bgClr>
          </a:patt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32A0A2A3-B335-4734-B151-F1A69FE93D79}"/>
              </a:ext>
            </a:extLst>
          </p:cNvPr>
          <p:cNvSpPr/>
          <p:nvPr/>
        </p:nvSpPr>
        <p:spPr>
          <a:xfrm>
            <a:off x="8126069" y="4194164"/>
            <a:ext cx="438160" cy="360040"/>
          </a:xfrm>
          <a:prstGeom prst="rect">
            <a:avLst/>
          </a:prstGeom>
          <a:pattFill prst="dkHorz">
            <a:fgClr>
              <a:srgbClr val="C00000"/>
            </a:fgClr>
            <a:bgClr>
              <a:schemeClr val="bg1"/>
            </a:bgClr>
          </a:pattFill>
          <a:ln w="95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latin typeface="微软雅黑" panose="020B0503020204020204" pitchFamily="34" charset="-122"/>
              <a:ea typeface="微软雅黑" panose="020B0503020204020204" pitchFamily="34" charset="-122"/>
            </a:endParaRPr>
          </a:p>
        </p:txBody>
      </p:sp>
      <p:cxnSp>
        <p:nvCxnSpPr>
          <p:cNvPr id="39" name="直接箭头连接符 38">
            <a:extLst>
              <a:ext uri="{FF2B5EF4-FFF2-40B4-BE49-F238E27FC236}">
                <a16:creationId xmlns:a16="http://schemas.microsoft.com/office/drawing/2014/main" id="{47A03F14-E8B3-4E9B-8D1F-6552C25FF2B0}"/>
              </a:ext>
            </a:extLst>
          </p:cNvPr>
          <p:cNvCxnSpPr>
            <a:cxnSpLocks/>
          </p:cNvCxnSpPr>
          <p:nvPr/>
        </p:nvCxnSpPr>
        <p:spPr>
          <a:xfrm>
            <a:off x="8968432" y="1076667"/>
            <a:ext cx="0" cy="38334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54ECF155-1714-42A8-8644-9091886037C3}"/>
              </a:ext>
            </a:extLst>
          </p:cNvPr>
          <p:cNvSpPr txBox="1"/>
          <p:nvPr/>
        </p:nvSpPr>
        <p:spPr>
          <a:xfrm>
            <a:off x="8937133" y="2059181"/>
            <a:ext cx="492443" cy="2582603"/>
          </a:xfrm>
          <a:prstGeom prst="rect">
            <a:avLst/>
          </a:prstGeom>
          <a:noFill/>
        </p:spPr>
        <p:txBody>
          <a:bodyPr vert="eaVert" wrap="square" rtlCol="0">
            <a:spAutoFit/>
          </a:bodyPr>
          <a:lstStyle/>
          <a:p>
            <a:r>
              <a:rPr lang="en-US" altLang="zh-CN" sz="2000" dirty="0"/>
              <a:t>Time to complete</a:t>
            </a:r>
            <a:endParaRPr lang="zh-CN" altLang="en-US" sz="2000" dirty="0"/>
          </a:p>
        </p:txBody>
      </p:sp>
      <p:cxnSp>
        <p:nvCxnSpPr>
          <p:cNvPr id="8" name="直接连接符 7">
            <a:extLst>
              <a:ext uri="{FF2B5EF4-FFF2-40B4-BE49-F238E27FC236}">
                <a16:creationId xmlns:a16="http://schemas.microsoft.com/office/drawing/2014/main" id="{E920F9F8-4583-4EAA-9467-5F7B4C7E1A7F}"/>
              </a:ext>
            </a:extLst>
          </p:cNvPr>
          <p:cNvCxnSpPr>
            <a:cxnSpLocks/>
          </p:cNvCxnSpPr>
          <p:nvPr/>
        </p:nvCxnSpPr>
        <p:spPr>
          <a:xfrm>
            <a:off x="6669716" y="2075657"/>
            <a:ext cx="0" cy="392432"/>
          </a:xfrm>
          <a:prstGeom prst="line">
            <a:avLst/>
          </a:prstGeom>
          <a:ln w="15875">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14D7EA72-7B2A-4CE8-BD76-7898BC018833}"/>
              </a:ext>
            </a:extLst>
          </p:cNvPr>
          <p:cNvCxnSpPr>
            <a:cxnSpLocks/>
            <a:endCxn id="33" idx="0"/>
          </p:cNvCxnSpPr>
          <p:nvPr/>
        </p:nvCxnSpPr>
        <p:spPr>
          <a:xfrm flipH="1">
            <a:off x="6680260" y="2958050"/>
            <a:ext cx="10394" cy="676726"/>
          </a:xfrm>
          <a:prstGeom prst="line">
            <a:avLst/>
          </a:prstGeom>
          <a:ln w="15875">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EA4DABC2-E6CB-4663-A9D2-A386C08083BD}"/>
              </a:ext>
            </a:extLst>
          </p:cNvPr>
          <p:cNvCxnSpPr>
            <a:cxnSpLocks/>
          </p:cNvCxnSpPr>
          <p:nvPr/>
        </p:nvCxnSpPr>
        <p:spPr>
          <a:xfrm>
            <a:off x="7607869" y="2600439"/>
            <a:ext cx="0" cy="545093"/>
          </a:xfrm>
          <a:prstGeom prst="line">
            <a:avLst/>
          </a:prstGeom>
          <a:ln w="1587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21592472-22A6-4C29-B8EC-947BE2CE5CFC}"/>
              </a:ext>
            </a:extLst>
          </p:cNvPr>
          <p:cNvCxnSpPr>
            <a:cxnSpLocks/>
            <a:endCxn id="36" idx="0"/>
          </p:cNvCxnSpPr>
          <p:nvPr/>
        </p:nvCxnSpPr>
        <p:spPr>
          <a:xfrm>
            <a:off x="7607869" y="3634776"/>
            <a:ext cx="1" cy="900247"/>
          </a:xfrm>
          <a:prstGeom prst="line">
            <a:avLst/>
          </a:prstGeom>
          <a:ln w="1587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5130635F-B9A2-475C-9332-C312FB1AA94F}"/>
              </a:ext>
            </a:extLst>
          </p:cNvPr>
          <p:cNvCxnSpPr>
            <a:cxnSpLocks/>
          </p:cNvCxnSpPr>
          <p:nvPr/>
        </p:nvCxnSpPr>
        <p:spPr>
          <a:xfrm>
            <a:off x="8358575" y="3241779"/>
            <a:ext cx="1" cy="900247"/>
          </a:xfrm>
          <a:prstGeom prst="line">
            <a:avLst/>
          </a:prstGeom>
          <a:ln w="15875">
            <a:solidFill>
              <a:srgbClr val="C00000"/>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advTm="109595">
    <p:rand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bwMode="auto">
          <a:xfrm>
            <a:off x="5726308" y="830487"/>
            <a:ext cx="3280833" cy="4351513"/>
          </a:xfrm>
          <a:prstGeom prst="rect">
            <a:avLst/>
          </a:prstGeom>
          <a:solidFill>
            <a:schemeClr val="bg1">
              <a:lumMod val="65000"/>
            </a:schemeClr>
          </a:solidFill>
          <a:ln w="25400">
            <a:no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solidFill>
                <a:schemeClr val="bg1"/>
              </a:solidFill>
            </a:endParaRPr>
          </a:p>
        </p:txBody>
      </p:sp>
      <p:sp>
        <p:nvSpPr>
          <p:cNvPr id="19" name="矩形 18"/>
          <p:cNvSpPr/>
          <p:nvPr/>
        </p:nvSpPr>
        <p:spPr bwMode="auto">
          <a:xfrm>
            <a:off x="845628" y="860473"/>
            <a:ext cx="3280833" cy="4351514"/>
          </a:xfrm>
          <a:prstGeom prst="rect">
            <a:avLst/>
          </a:prstGeom>
          <a:solidFill>
            <a:schemeClr val="bg1">
              <a:lumMod val="65000"/>
            </a:schemeClr>
          </a:solidFill>
          <a:ln w="25400">
            <a:no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dirty="0">
              <a:solidFill>
                <a:schemeClr val="bg1"/>
              </a:solidFill>
            </a:endParaRPr>
          </a:p>
        </p:txBody>
      </p:sp>
      <p:sp>
        <p:nvSpPr>
          <p:cNvPr id="6963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串行调度策略，正确的调度</a:t>
            </a:r>
          </a:p>
        </p:txBody>
      </p:sp>
      <p:grpSp>
        <p:nvGrpSpPr>
          <p:cNvPr id="69635" name="Group 16"/>
          <p:cNvGrpSpPr>
            <a:grpSpLocks/>
          </p:cNvGrpSpPr>
          <p:nvPr/>
        </p:nvGrpSpPr>
        <p:grpSpPr bwMode="auto">
          <a:xfrm>
            <a:off x="817406" y="860473"/>
            <a:ext cx="3302000" cy="4351514"/>
            <a:chOff x="1488" y="1071"/>
            <a:chExt cx="1872" cy="2961"/>
          </a:xfrm>
        </p:grpSpPr>
        <p:sp>
          <p:nvSpPr>
            <p:cNvPr id="69647" name="Line 3"/>
            <p:cNvSpPr>
              <a:spLocks noChangeShapeType="1"/>
            </p:cNvSpPr>
            <p:nvPr/>
          </p:nvSpPr>
          <p:spPr bwMode="auto">
            <a:xfrm>
              <a:off x="1488" y="1393"/>
              <a:ext cx="18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69648" name="Line 4"/>
            <p:cNvSpPr>
              <a:spLocks noChangeShapeType="1"/>
            </p:cNvSpPr>
            <p:nvPr/>
          </p:nvSpPr>
          <p:spPr bwMode="auto">
            <a:xfrm>
              <a:off x="2448" y="1071"/>
              <a:ext cx="0" cy="29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59405" name="Rectangle 5"/>
            <p:cNvSpPr>
              <a:spLocks noChangeArrowheads="1"/>
            </p:cNvSpPr>
            <p:nvPr/>
          </p:nvSpPr>
          <p:spPr bwMode="auto">
            <a:xfrm>
              <a:off x="1524" y="1432"/>
              <a:ext cx="924" cy="2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 B</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Y=B=2</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A</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A=Y+1</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A(=3)</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endParaRPr kumimoji="1" lang="en-US" altLang="zh-CN" sz="1778" b="1">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a:solidFill>
                    <a:schemeClr val="bg1"/>
                  </a:solidFill>
                  <a:latin typeface="微软雅黑" panose="020B0503020204020204" pitchFamily="34" charset="-122"/>
                  <a:ea typeface="微软雅黑" panose="020B0503020204020204" pitchFamily="34" charset="-122"/>
                </a:rPr>
                <a:t> </a:t>
              </a:r>
            </a:p>
          </p:txBody>
        </p:sp>
        <p:sp>
          <p:nvSpPr>
            <p:cNvPr id="59406" name="Rectangle 6"/>
            <p:cNvSpPr>
              <a:spLocks noChangeArrowheads="1"/>
            </p:cNvSpPr>
            <p:nvPr/>
          </p:nvSpPr>
          <p:spPr bwMode="auto">
            <a:xfrm>
              <a:off x="2448" y="1180"/>
              <a:ext cx="912" cy="2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b"/>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2222" b="1" dirty="0">
                  <a:solidFill>
                    <a:schemeClr val="bg1"/>
                  </a:solidFill>
                  <a:latin typeface="Times New Roman" pitchFamily="18" charset="0"/>
                </a:rPr>
                <a:t> </a:t>
              </a:r>
              <a:endParaRPr kumimoji="1" lang="en-US" altLang="zh-CN" sz="2222" dirty="0">
                <a:solidFill>
                  <a:schemeClr val="bg1"/>
                </a:solidFill>
                <a:latin typeface="Times New Roman" pitchFamily="18" charset="0"/>
              </a:endParaRPr>
            </a:p>
            <a:p>
              <a:pPr algn="ctr" eaLnBrk="1" hangingPunct="1">
                <a:defRPr/>
              </a:pPr>
              <a:r>
                <a:rPr kumimoji="1" lang="en-US" altLang="zh-CN" sz="1778" b="1" dirty="0" err="1">
                  <a:solidFill>
                    <a:schemeClr val="bg1"/>
                  </a:solidFill>
                  <a:latin typeface="微软雅黑" panose="020B0503020204020204" pitchFamily="34" charset="-122"/>
                  <a:ea typeface="微软雅黑" panose="020B0503020204020204" pitchFamily="34" charset="-122"/>
                </a:rPr>
                <a:t>Slock</a:t>
              </a:r>
              <a:r>
                <a:rPr kumimoji="1" lang="en-US" altLang="zh-CN" sz="1778" b="1" dirty="0">
                  <a:solidFill>
                    <a:schemeClr val="bg1"/>
                  </a:solidFill>
                  <a:latin typeface="微软雅黑" panose="020B0503020204020204" pitchFamily="34" charset="-122"/>
                  <a:ea typeface="微软雅黑" panose="020B0503020204020204" pitchFamily="34" charset="-122"/>
                </a:rPr>
                <a:t> A</a:t>
              </a:r>
            </a:p>
            <a:p>
              <a:pPr algn="ctr" eaLnBrk="1" hangingPunct="1">
                <a:defRPr/>
              </a:pPr>
              <a:r>
                <a:rPr kumimoji="1" lang="en-US" altLang="zh-CN" sz="1778" b="1" dirty="0">
                  <a:solidFill>
                    <a:schemeClr val="bg1"/>
                  </a:solidFill>
                  <a:latin typeface="微软雅黑" panose="020B0503020204020204" pitchFamily="34" charset="-122"/>
                  <a:ea typeface="微软雅黑" panose="020B0503020204020204" pitchFamily="34" charset="-122"/>
                </a:rPr>
                <a:t>X=A=3</a:t>
              </a:r>
            </a:p>
            <a:p>
              <a:pPr algn="ctr" eaLnBrk="1" hangingPunct="1">
                <a:defRPr/>
              </a:pPr>
              <a:r>
                <a:rPr kumimoji="1" lang="en-US" altLang="zh-CN" sz="1778" b="1" dirty="0">
                  <a:solidFill>
                    <a:schemeClr val="bg1"/>
                  </a:solidFill>
                  <a:latin typeface="微软雅黑" panose="020B0503020204020204" pitchFamily="34" charset="-122"/>
                  <a:ea typeface="微软雅黑" panose="020B0503020204020204" pitchFamily="34" charset="-122"/>
                </a:rPr>
                <a:t>Unlock A</a:t>
              </a:r>
            </a:p>
            <a:p>
              <a:pPr algn="ctr" eaLnBrk="1" hangingPunct="1">
                <a:defRPr/>
              </a:pPr>
              <a:r>
                <a:rPr kumimoji="1" lang="en-US" altLang="zh-CN" sz="1778" b="1" dirty="0" err="1">
                  <a:solidFill>
                    <a:schemeClr val="bg1"/>
                  </a:solidFill>
                  <a:latin typeface="微软雅黑" panose="020B0503020204020204" pitchFamily="34" charset="-122"/>
                  <a:ea typeface="微软雅黑" panose="020B0503020204020204" pitchFamily="34" charset="-122"/>
                </a:rPr>
                <a:t>Xlock</a:t>
              </a:r>
              <a:r>
                <a:rPr kumimoji="1" lang="en-US" altLang="zh-CN" sz="1778" b="1" dirty="0">
                  <a:solidFill>
                    <a:schemeClr val="bg1"/>
                  </a:solidFill>
                  <a:latin typeface="微软雅黑" panose="020B0503020204020204" pitchFamily="34" charset="-122"/>
                  <a:ea typeface="微软雅黑" panose="020B0503020204020204" pitchFamily="34" charset="-122"/>
                </a:rPr>
                <a:t> B</a:t>
              </a:r>
            </a:p>
            <a:p>
              <a:pPr algn="ctr" eaLnBrk="1" hangingPunct="1">
                <a:defRPr/>
              </a:pPr>
              <a:r>
                <a:rPr kumimoji="1" lang="en-US" altLang="zh-CN" sz="1778" b="1" dirty="0">
                  <a:solidFill>
                    <a:schemeClr val="bg1"/>
                  </a:solidFill>
                  <a:latin typeface="微软雅黑" panose="020B0503020204020204" pitchFamily="34" charset="-122"/>
                  <a:ea typeface="微软雅黑" panose="020B0503020204020204" pitchFamily="34" charset="-122"/>
                </a:rPr>
                <a:t>B=X+1</a:t>
              </a:r>
            </a:p>
            <a:p>
              <a:pPr algn="ctr" eaLnBrk="1" hangingPunct="1">
                <a:defRPr/>
              </a:pPr>
              <a:r>
                <a:rPr kumimoji="1" lang="zh-CN" altLang="en-US" sz="1778" b="1" dirty="0">
                  <a:solidFill>
                    <a:schemeClr val="bg1"/>
                  </a:solidFill>
                  <a:latin typeface="微软雅黑" panose="020B0503020204020204" pitchFamily="34" charset="-122"/>
                  <a:ea typeface="微软雅黑" panose="020B0503020204020204" pitchFamily="34" charset="-122"/>
                </a:rPr>
                <a:t>写回</a:t>
              </a:r>
              <a:r>
                <a:rPr kumimoji="1" lang="en-US" altLang="zh-CN" sz="1778" b="1" dirty="0">
                  <a:solidFill>
                    <a:schemeClr val="bg1"/>
                  </a:solidFill>
                  <a:latin typeface="微软雅黑" panose="020B0503020204020204" pitchFamily="34" charset="-122"/>
                  <a:ea typeface="微软雅黑" panose="020B0503020204020204" pitchFamily="34" charset="-122"/>
                </a:rPr>
                <a:t>B(=4)</a:t>
              </a:r>
            </a:p>
            <a:p>
              <a:pPr algn="ctr" eaLnBrk="1" hangingPunct="1">
                <a:defRPr/>
              </a:pPr>
              <a:r>
                <a:rPr kumimoji="1" lang="en-US" altLang="zh-CN" sz="1778" b="1" dirty="0">
                  <a:solidFill>
                    <a:schemeClr val="bg1"/>
                  </a:solidFill>
                  <a:latin typeface="微软雅黑" panose="020B0503020204020204" pitchFamily="34" charset="-122"/>
                  <a:ea typeface="微软雅黑" panose="020B0503020204020204" pitchFamily="34" charset="-122"/>
                </a:rPr>
                <a:t>Unlock B </a:t>
              </a:r>
            </a:p>
          </p:txBody>
        </p:sp>
        <p:sp>
          <p:nvSpPr>
            <p:cNvPr id="69651" name="Rectangle 7"/>
            <p:cNvSpPr>
              <a:spLocks noChangeArrowheads="1"/>
            </p:cNvSpPr>
            <p:nvPr/>
          </p:nvSpPr>
          <p:spPr bwMode="auto">
            <a:xfrm>
              <a:off x="1536" y="1085"/>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微软雅黑" panose="020B0503020204020204" pitchFamily="34" charset="-122"/>
                  <a:ea typeface="微软雅黑" panose="020B0503020204020204" pitchFamily="34" charset="-122"/>
                </a:rPr>
                <a:t>T</a:t>
              </a:r>
              <a:r>
                <a:rPr kumimoji="1" lang="en-US" altLang="zh-CN" sz="2667" b="1" baseline="-25000">
                  <a:solidFill>
                    <a:schemeClr val="bg1"/>
                  </a:solidFill>
                  <a:latin typeface="微软雅黑" panose="020B0503020204020204" pitchFamily="34" charset="-122"/>
                  <a:ea typeface="微软雅黑" panose="020B0503020204020204" pitchFamily="34" charset="-122"/>
                </a:rPr>
                <a:t>1</a:t>
              </a:r>
            </a:p>
          </p:txBody>
        </p:sp>
        <p:sp>
          <p:nvSpPr>
            <p:cNvPr id="69652" name="Rectangle 8"/>
            <p:cNvSpPr>
              <a:spLocks noChangeArrowheads="1"/>
            </p:cNvSpPr>
            <p:nvPr/>
          </p:nvSpPr>
          <p:spPr bwMode="auto">
            <a:xfrm>
              <a:off x="2448" y="1071"/>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微软雅黑" panose="020B0503020204020204" pitchFamily="34" charset="-122"/>
                  <a:ea typeface="微软雅黑" panose="020B0503020204020204" pitchFamily="34" charset="-122"/>
                </a:rPr>
                <a:t>T</a:t>
              </a:r>
              <a:r>
                <a:rPr kumimoji="1" lang="en-US" altLang="zh-CN" sz="2667" b="1" baseline="-25000">
                  <a:solidFill>
                    <a:schemeClr val="bg1"/>
                  </a:solidFill>
                  <a:latin typeface="微软雅黑" panose="020B0503020204020204" pitchFamily="34" charset="-122"/>
                  <a:ea typeface="微软雅黑" panose="020B0503020204020204" pitchFamily="34" charset="-122"/>
                </a:rPr>
                <a:t>2</a:t>
              </a:r>
            </a:p>
          </p:txBody>
        </p:sp>
      </p:grpSp>
      <p:grpSp>
        <p:nvGrpSpPr>
          <p:cNvPr id="69636" name="Group 15"/>
          <p:cNvGrpSpPr>
            <a:grpSpLocks/>
          </p:cNvGrpSpPr>
          <p:nvPr/>
        </p:nvGrpSpPr>
        <p:grpSpPr bwMode="auto">
          <a:xfrm>
            <a:off x="5728072" y="766987"/>
            <a:ext cx="3302000" cy="4445000"/>
            <a:chOff x="3456" y="1056"/>
            <a:chExt cx="1872" cy="3024"/>
          </a:xfrm>
        </p:grpSpPr>
        <p:sp>
          <p:nvSpPr>
            <p:cNvPr id="69641" name="Line 9"/>
            <p:cNvSpPr>
              <a:spLocks noChangeShapeType="1"/>
            </p:cNvSpPr>
            <p:nvPr/>
          </p:nvSpPr>
          <p:spPr bwMode="auto">
            <a:xfrm>
              <a:off x="3456" y="1414"/>
              <a:ext cx="18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69642" name="Line 10"/>
            <p:cNvSpPr>
              <a:spLocks noChangeShapeType="1"/>
            </p:cNvSpPr>
            <p:nvPr/>
          </p:nvSpPr>
          <p:spPr bwMode="auto">
            <a:xfrm>
              <a:off x="4416" y="1119"/>
              <a:ext cx="0" cy="29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59399" name="Rectangle 11"/>
            <p:cNvSpPr>
              <a:spLocks noChangeArrowheads="1"/>
            </p:cNvSpPr>
            <p:nvPr/>
          </p:nvSpPr>
          <p:spPr bwMode="auto">
            <a:xfrm>
              <a:off x="3504" y="1392"/>
              <a:ext cx="912" cy="2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b"/>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r>
                <a:rPr kumimoji="1" lang="en-US" altLang="zh-CN" sz="1778" b="1">
                  <a:solidFill>
                    <a:schemeClr val="bg1"/>
                  </a:solidFill>
                  <a:latin typeface="微软雅黑" panose="020B0503020204020204" pitchFamily="34" charset="-122"/>
                  <a:ea typeface="微软雅黑" panose="020B0503020204020204" pitchFamily="34" charset="-122"/>
                </a:rPr>
                <a:t>Slock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Y=B=3</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A=Y+1</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A(=4)</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 </a:t>
              </a:r>
            </a:p>
          </p:txBody>
        </p:sp>
        <p:sp>
          <p:nvSpPr>
            <p:cNvPr id="59400" name="Rectangle 12"/>
            <p:cNvSpPr>
              <a:spLocks noChangeArrowheads="1"/>
            </p:cNvSpPr>
            <p:nvPr/>
          </p:nvSpPr>
          <p:spPr bwMode="auto">
            <a:xfrm>
              <a:off x="4416" y="1477"/>
              <a:ext cx="912" cy="2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SlockA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X=A=2</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B=X+1</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B(=3)</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a:t>
              </a:r>
            </a:p>
            <a:p>
              <a:pPr algn="ctr" eaLnBrk="1" hangingPunct="1">
                <a:defRPr/>
              </a:pPr>
              <a:endParaRPr kumimoji="1" lang="en-US" altLang="zh-CN" sz="2222" b="1">
                <a:solidFill>
                  <a:schemeClr val="bg1"/>
                </a:solidFill>
                <a:latin typeface="Times New Roman" pitchFamily="18" charset="0"/>
              </a:endParaRPr>
            </a:p>
            <a:p>
              <a:pPr algn="ctr" eaLnBrk="1" hangingPunct="1">
                <a:defRPr/>
              </a:pP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ea typeface="黑体" pitchFamily="49" charset="-122"/>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ea typeface="黑体" pitchFamily="49" charset="-122"/>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ea typeface="黑体" pitchFamily="49" charset="-122"/>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p>
          </p:txBody>
        </p:sp>
        <p:sp>
          <p:nvSpPr>
            <p:cNvPr id="69645" name="Rectangle 13"/>
            <p:cNvSpPr>
              <a:spLocks noChangeArrowheads="1"/>
            </p:cNvSpPr>
            <p:nvPr/>
          </p:nvSpPr>
          <p:spPr bwMode="auto">
            <a:xfrm>
              <a:off x="3504" y="1056"/>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1</a:t>
              </a:r>
            </a:p>
          </p:txBody>
        </p:sp>
        <p:sp>
          <p:nvSpPr>
            <p:cNvPr id="69646" name="Rectangle 14"/>
            <p:cNvSpPr>
              <a:spLocks noChangeArrowheads="1"/>
            </p:cNvSpPr>
            <p:nvPr/>
          </p:nvSpPr>
          <p:spPr bwMode="auto">
            <a:xfrm>
              <a:off x="4416" y="1056"/>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2</a:t>
              </a:r>
            </a:p>
          </p:txBody>
        </p:sp>
      </p:grpSp>
      <p:sp>
        <p:nvSpPr>
          <p:cNvPr id="69637" name="TextBox 1"/>
          <p:cNvSpPr txBox="1">
            <a:spLocks noChangeArrowheads="1"/>
          </p:cNvSpPr>
          <p:nvPr/>
        </p:nvSpPr>
        <p:spPr bwMode="auto">
          <a:xfrm>
            <a:off x="2080101" y="5247265"/>
            <a:ext cx="912429" cy="434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zh-CN" altLang="en-US" sz="2222">
                <a:solidFill>
                  <a:srgbClr val="FF0000"/>
                </a:solidFill>
                <a:latin typeface="微软雅黑" panose="020B0503020204020204" pitchFamily="34" charset="-122"/>
                <a:ea typeface="微软雅黑" panose="020B0503020204020204" pitchFamily="34" charset="-122"/>
              </a:rPr>
              <a:t>调度</a:t>
            </a:r>
            <a:r>
              <a:rPr lang="en-US" altLang="zh-CN" sz="2222">
                <a:solidFill>
                  <a:srgbClr val="FF0000"/>
                </a:solidFill>
                <a:latin typeface="微软雅黑" panose="020B0503020204020204" pitchFamily="34" charset="-122"/>
                <a:ea typeface="微软雅黑" panose="020B0503020204020204" pitchFamily="34" charset="-122"/>
              </a:rPr>
              <a:t>a</a:t>
            </a:r>
            <a:endParaRPr lang="zh-CN" altLang="en-US" sz="2222">
              <a:solidFill>
                <a:srgbClr val="FF0000"/>
              </a:solidFill>
              <a:latin typeface="微软雅黑" panose="020B0503020204020204" pitchFamily="34" charset="-122"/>
              <a:ea typeface="微软雅黑" panose="020B0503020204020204" pitchFamily="34" charset="-122"/>
            </a:endParaRPr>
          </a:p>
        </p:txBody>
      </p:sp>
      <p:sp>
        <p:nvSpPr>
          <p:cNvPr id="69638" name="TextBox 17"/>
          <p:cNvSpPr txBox="1">
            <a:spLocks noChangeArrowheads="1"/>
          </p:cNvSpPr>
          <p:nvPr/>
        </p:nvSpPr>
        <p:spPr bwMode="auto">
          <a:xfrm>
            <a:off x="6974416" y="5250792"/>
            <a:ext cx="938077" cy="434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zh-CN" altLang="en-US" sz="2222">
                <a:solidFill>
                  <a:srgbClr val="FF0000"/>
                </a:solidFill>
                <a:latin typeface="微软雅黑" panose="020B0503020204020204" pitchFamily="34" charset="-122"/>
                <a:ea typeface="微软雅黑" panose="020B0503020204020204" pitchFamily="34" charset="-122"/>
              </a:rPr>
              <a:t>调度</a:t>
            </a:r>
            <a:r>
              <a:rPr lang="en-US" altLang="zh-CN" sz="2222">
                <a:solidFill>
                  <a:srgbClr val="FF0000"/>
                </a:solidFill>
                <a:latin typeface="微软雅黑" panose="020B0503020204020204" pitchFamily="34" charset="-122"/>
                <a:ea typeface="微软雅黑" panose="020B0503020204020204" pitchFamily="34" charset="-122"/>
              </a:rPr>
              <a:t>b</a:t>
            </a:r>
            <a:endParaRPr lang="zh-CN" altLang="en-US" sz="2222">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bwMode="auto">
          <a:xfrm>
            <a:off x="982600" y="766451"/>
            <a:ext cx="3280833" cy="4430889"/>
          </a:xfrm>
          <a:prstGeom prst="rect">
            <a:avLst/>
          </a:prstGeom>
          <a:solidFill>
            <a:schemeClr val="bg1">
              <a:lumMod val="65000"/>
            </a:schemeClr>
          </a:solidFill>
          <a:ln w="25400">
            <a:no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solidFill>
                <a:schemeClr val="bg1"/>
              </a:solidFill>
            </a:endParaRPr>
          </a:p>
        </p:txBody>
      </p:sp>
      <p:sp>
        <p:nvSpPr>
          <p:cNvPr id="7065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不可串行化的调度</a:t>
            </a:r>
          </a:p>
        </p:txBody>
      </p:sp>
      <p:grpSp>
        <p:nvGrpSpPr>
          <p:cNvPr id="70659" name="Group 10"/>
          <p:cNvGrpSpPr>
            <a:grpSpLocks/>
          </p:cNvGrpSpPr>
          <p:nvPr/>
        </p:nvGrpSpPr>
        <p:grpSpPr bwMode="auto">
          <a:xfrm>
            <a:off x="975544" y="798201"/>
            <a:ext cx="3302000" cy="4445000"/>
            <a:chOff x="1518" y="1008"/>
            <a:chExt cx="1872" cy="3024"/>
          </a:xfrm>
        </p:grpSpPr>
        <p:sp>
          <p:nvSpPr>
            <p:cNvPr id="70663" name="Line 3"/>
            <p:cNvSpPr>
              <a:spLocks noChangeShapeType="1"/>
            </p:cNvSpPr>
            <p:nvPr/>
          </p:nvSpPr>
          <p:spPr bwMode="auto">
            <a:xfrm>
              <a:off x="1518" y="1340"/>
              <a:ext cx="18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70664" name="Line 4"/>
            <p:cNvSpPr>
              <a:spLocks noChangeShapeType="1"/>
            </p:cNvSpPr>
            <p:nvPr/>
          </p:nvSpPr>
          <p:spPr bwMode="auto">
            <a:xfrm>
              <a:off x="2448" y="1008"/>
              <a:ext cx="0" cy="299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60424" name="Rectangle 5"/>
            <p:cNvSpPr>
              <a:spLocks noChangeArrowheads="1"/>
            </p:cNvSpPr>
            <p:nvPr/>
          </p:nvSpPr>
          <p:spPr bwMode="auto">
            <a:xfrm>
              <a:off x="1536" y="1344"/>
              <a:ext cx="912" cy="2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 B</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Y=B=2</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A</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A=Y+1</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A(=3)</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endParaRPr kumimoji="1" lang="en-US" altLang="zh-CN" sz="1778">
                <a:solidFill>
                  <a:schemeClr val="bg1"/>
                </a:solidFill>
                <a:latin typeface="微软雅黑" panose="020B0503020204020204" pitchFamily="34" charset="-122"/>
                <a:ea typeface="微软雅黑" panose="020B0503020204020204" pitchFamily="34" charset="-122"/>
              </a:endParaRP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r>
                <a:rPr kumimoji="1" lang="en-US" altLang="zh-CN" sz="1778">
                  <a:solidFill>
                    <a:schemeClr val="bg1"/>
                  </a:solidFill>
                  <a:latin typeface="微软雅黑" panose="020B0503020204020204" pitchFamily="34" charset="-122"/>
                  <a:ea typeface="微软雅黑" panose="020B0503020204020204" pitchFamily="34" charset="-122"/>
                </a:rPr>
                <a:t> </a:t>
              </a:r>
            </a:p>
          </p:txBody>
        </p:sp>
        <p:sp>
          <p:nvSpPr>
            <p:cNvPr id="60425" name="Rectangle 6"/>
            <p:cNvSpPr>
              <a:spLocks noChangeArrowheads="1"/>
            </p:cNvSpPr>
            <p:nvPr/>
          </p:nvSpPr>
          <p:spPr bwMode="auto">
            <a:xfrm>
              <a:off x="2448" y="1296"/>
              <a:ext cx="912" cy="27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X=A=2</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B=X+1</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B(=3)</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 </a:t>
              </a:r>
            </a:p>
          </p:txBody>
        </p:sp>
        <p:sp>
          <p:nvSpPr>
            <p:cNvPr id="70667" name="Rectangle 7"/>
            <p:cNvSpPr>
              <a:spLocks noChangeArrowheads="1"/>
            </p:cNvSpPr>
            <p:nvPr/>
          </p:nvSpPr>
          <p:spPr bwMode="auto">
            <a:xfrm>
              <a:off x="1536" y="1008"/>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1</a:t>
              </a:r>
            </a:p>
          </p:txBody>
        </p:sp>
        <p:sp>
          <p:nvSpPr>
            <p:cNvPr id="70668" name="Rectangle 8"/>
            <p:cNvSpPr>
              <a:spLocks noChangeArrowheads="1"/>
            </p:cNvSpPr>
            <p:nvPr/>
          </p:nvSpPr>
          <p:spPr bwMode="auto">
            <a:xfrm>
              <a:off x="2448" y="1008"/>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2</a:t>
              </a:r>
            </a:p>
          </p:txBody>
        </p:sp>
      </p:grpSp>
      <p:sp>
        <p:nvSpPr>
          <p:cNvPr id="60421" name="Rectangle 11"/>
          <p:cNvSpPr>
            <a:spLocks noChangeArrowheads="1"/>
          </p:cNvSpPr>
          <p:nvPr/>
        </p:nvSpPr>
        <p:spPr bwMode="auto">
          <a:xfrm>
            <a:off x="4995334" y="1137709"/>
            <a:ext cx="4741333" cy="919845"/>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2222">
                <a:solidFill>
                  <a:schemeClr val="tx1">
                    <a:lumMod val="50000"/>
                    <a:lumOff val="50000"/>
                  </a:schemeClr>
                </a:solidFill>
                <a:latin typeface="微软雅黑" pitchFamily="34" charset="-122"/>
                <a:ea typeface="微软雅黑" pitchFamily="34" charset="-122"/>
              </a:rPr>
              <a:t>由于其执行结果与</a:t>
            </a:r>
            <a:r>
              <a:rPr lang="en-US" altLang="zh-CN" sz="2222">
                <a:solidFill>
                  <a:schemeClr val="tx1">
                    <a:lumMod val="50000"/>
                    <a:lumOff val="50000"/>
                  </a:schemeClr>
                </a:solidFill>
                <a:latin typeface="微软雅黑" pitchFamily="34" charset="-122"/>
                <a:ea typeface="微软雅黑" pitchFamily="34" charset="-122"/>
              </a:rPr>
              <a:t>a</a:t>
            </a:r>
            <a:r>
              <a:rPr lang="zh-CN" altLang="en-US" sz="2222">
                <a:solidFill>
                  <a:schemeClr val="tx1">
                    <a:lumMod val="50000"/>
                    <a:lumOff val="50000"/>
                  </a:schemeClr>
                </a:solidFill>
                <a:latin typeface="微软雅黑" pitchFamily="34" charset="-122"/>
                <a:ea typeface="微软雅黑" pitchFamily="34" charset="-122"/>
              </a:rPr>
              <a:t>、</a:t>
            </a:r>
            <a:r>
              <a:rPr lang="en-US" altLang="zh-CN" sz="2222">
                <a:solidFill>
                  <a:schemeClr val="tx1">
                    <a:lumMod val="50000"/>
                    <a:lumOff val="50000"/>
                  </a:schemeClr>
                </a:solidFill>
                <a:latin typeface="微软雅黑" pitchFamily="34" charset="-122"/>
                <a:ea typeface="微软雅黑" pitchFamily="34" charset="-122"/>
              </a:rPr>
              <a:t>b</a:t>
            </a:r>
            <a:r>
              <a:rPr lang="zh-CN" altLang="en-US" sz="2222">
                <a:solidFill>
                  <a:schemeClr val="tx1">
                    <a:lumMod val="50000"/>
                    <a:lumOff val="50000"/>
                  </a:schemeClr>
                </a:solidFill>
                <a:latin typeface="微软雅黑" pitchFamily="34" charset="-122"/>
                <a:ea typeface="微软雅黑" pitchFamily="34" charset="-122"/>
              </a:rPr>
              <a:t>的结果都不同，所以是错误的调度。</a:t>
            </a:r>
          </a:p>
        </p:txBody>
      </p:sp>
      <p:sp>
        <p:nvSpPr>
          <p:cNvPr id="70661" name="TextBox 10"/>
          <p:cNvSpPr txBox="1">
            <a:spLocks noChangeArrowheads="1"/>
          </p:cNvSpPr>
          <p:nvPr/>
        </p:nvSpPr>
        <p:spPr bwMode="auto">
          <a:xfrm>
            <a:off x="2166960" y="5197340"/>
            <a:ext cx="898003" cy="434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zh-CN" altLang="en-US" sz="2222">
                <a:solidFill>
                  <a:srgbClr val="FF0000"/>
                </a:solidFill>
                <a:latin typeface="微软雅黑" panose="020B0503020204020204" pitchFamily="34" charset="-122"/>
                <a:ea typeface="微软雅黑" panose="020B0503020204020204" pitchFamily="34" charset="-122"/>
              </a:rPr>
              <a:t>调度</a:t>
            </a:r>
            <a:r>
              <a:rPr lang="en-US" altLang="zh-CN" sz="2222">
                <a:solidFill>
                  <a:srgbClr val="FF0000"/>
                </a:solidFill>
                <a:latin typeface="微软雅黑" panose="020B0503020204020204" pitchFamily="34" charset="-122"/>
                <a:ea typeface="微软雅黑" panose="020B0503020204020204" pitchFamily="34" charset="-122"/>
              </a:rPr>
              <a:t>c</a:t>
            </a:r>
            <a:endParaRPr lang="zh-CN" altLang="en-US" sz="2222">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bwMode="auto">
          <a:xfrm>
            <a:off x="1000238" y="1093611"/>
            <a:ext cx="3280833" cy="4445000"/>
          </a:xfrm>
          <a:prstGeom prst="rect">
            <a:avLst/>
          </a:prstGeom>
          <a:solidFill>
            <a:schemeClr val="bg1">
              <a:lumMod val="65000"/>
            </a:schemeClr>
          </a:solidFill>
          <a:ln w="25400">
            <a:no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solidFill>
                <a:schemeClr val="bg1"/>
              </a:solidFill>
            </a:endParaRPr>
          </a:p>
        </p:txBody>
      </p:sp>
      <p:sp>
        <p:nvSpPr>
          <p:cNvPr id="7168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可串行化的调度</a:t>
            </a:r>
          </a:p>
        </p:txBody>
      </p:sp>
      <p:grpSp>
        <p:nvGrpSpPr>
          <p:cNvPr id="71683" name="Group 10"/>
          <p:cNvGrpSpPr>
            <a:grpSpLocks/>
          </p:cNvGrpSpPr>
          <p:nvPr/>
        </p:nvGrpSpPr>
        <p:grpSpPr bwMode="auto">
          <a:xfrm>
            <a:off x="975544" y="1093611"/>
            <a:ext cx="3302000" cy="4445000"/>
            <a:chOff x="1488" y="1008"/>
            <a:chExt cx="1872" cy="3024"/>
          </a:xfrm>
        </p:grpSpPr>
        <p:sp>
          <p:nvSpPr>
            <p:cNvPr id="71686" name="Line 3"/>
            <p:cNvSpPr>
              <a:spLocks noChangeShapeType="1"/>
            </p:cNvSpPr>
            <p:nvPr/>
          </p:nvSpPr>
          <p:spPr bwMode="auto">
            <a:xfrm>
              <a:off x="1488" y="1321"/>
              <a:ext cx="18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71687" name="Line 4"/>
            <p:cNvSpPr>
              <a:spLocks noChangeShapeType="1"/>
            </p:cNvSpPr>
            <p:nvPr/>
          </p:nvSpPr>
          <p:spPr bwMode="auto">
            <a:xfrm>
              <a:off x="2448" y="1008"/>
              <a:ext cx="0" cy="302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endParaRPr lang="zh-CN" altLang="en-US" sz="3556">
                <a:solidFill>
                  <a:schemeClr val="bg1"/>
                </a:solidFill>
              </a:endParaRPr>
            </a:p>
          </p:txBody>
        </p:sp>
        <p:sp>
          <p:nvSpPr>
            <p:cNvPr id="61448" name="Rectangle 5"/>
            <p:cNvSpPr>
              <a:spLocks noChangeArrowheads="1"/>
            </p:cNvSpPr>
            <p:nvPr/>
          </p:nvSpPr>
          <p:spPr bwMode="auto">
            <a:xfrm>
              <a:off x="1536" y="1344"/>
              <a:ext cx="912" cy="2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Y=B=2</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A=Y+1</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A(=3)</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endParaRPr kumimoji="1" lang="en-US" altLang="zh-CN" sz="2222" b="1">
                <a:solidFill>
                  <a:schemeClr val="bg1"/>
                </a:solidFill>
                <a:latin typeface="Times New Roman" pitchFamily="18" charset="0"/>
              </a:endParaRPr>
            </a:p>
            <a:p>
              <a:pPr algn="ctr" eaLnBrk="1" hangingPunct="1">
                <a:defRPr/>
              </a:pP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endParaRPr kumimoji="1" lang="en-US" altLang="zh-CN" sz="2222">
                <a:solidFill>
                  <a:schemeClr val="bg1"/>
                </a:solidFill>
                <a:latin typeface="Times New Roman" pitchFamily="18" charset="0"/>
              </a:endParaRPr>
            </a:p>
            <a:p>
              <a:pPr algn="ctr" eaLnBrk="1" hangingPunct="1">
                <a:defRPr/>
              </a:pPr>
              <a:r>
                <a:rPr kumimoji="1" lang="en-US" altLang="zh-CN" sz="2222" b="1">
                  <a:solidFill>
                    <a:schemeClr val="bg1"/>
                  </a:solidFill>
                  <a:latin typeface="Times New Roman" pitchFamily="18" charset="0"/>
                </a:rPr>
                <a:t> </a:t>
              </a:r>
            </a:p>
          </p:txBody>
        </p:sp>
        <p:sp>
          <p:nvSpPr>
            <p:cNvPr id="61449" name="Rectangle 6"/>
            <p:cNvSpPr>
              <a:spLocks noChangeArrowheads="1"/>
            </p:cNvSpPr>
            <p:nvPr/>
          </p:nvSpPr>
          <p:spPr bwMode="auto">
            <a:xfrm>
              <a:off x="2448" y="1296"/>
              <a:ext cx="912" cy="27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b"/>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2222" b="1">
                  <a:solidFill>
                    <a:schemeClr val="bg1"/>
                  </a:solidFill>
                  <a:latin typeface="Times New Roman" pitchFamily="18" charset="0"/>
                </a:rPr>
                <a:t> </a:t>
              </a:r>
            </a:p>
            <a:p>
              <a:pPr algn="ctr" eaLnBrk="1" hangingPunct="1">
                <a:defRPr/>
              </a:pPr>
              <a:r>
                <a:rPr kumimoji="1" lang="en-US" altLang="zh-CN" sz="2222" b="1">
                  <a:solidFill>
                    <a:schemeClr val="bg1"/>
                  </a:solidFill>
                  <a:latin typeface="Times New Roman" pitchFamily="18" charset="0"/>
                </a:rPr>
                <a:t> </a:t>
              </a:r>
            </a:p>
            <a:p>
              <a:pPr algn="ctr" eaLnBrk="1" hangingPunct="1">
                <a:defRPr/>
              </a:pPr>
              <a:r>
                <a:rPr kumimoji="1" lang="en-US" altLang="zh-CN" sz="2222" b="1">
                  <a:solidFill>
                    <a:schemeClr val="bg1"/>
                  </a:solidFill>
                  <a:latin typeface="Times New Roman" pitchFamily="18" charset="0"/>
                </a:rPr>
                <a:t> </a:t>
              </a:r>
            </a:p>
            <a:p>
              <a:pPr algn="ctr" eaLnBrk="1" hangingPunct="1">
                <a:defRPr/>
              </a:pPr>
              <a:r>
                <a:rPr kumimoji="1" lang="en-US" altLang="zh-CN" sz="2222" b="1">
                  <a:solidFill>
                    <a:schemeClr val="bg1"/>
                  </a:solidFill>
                  <a:latin typeface="Times New Roman" pitchFamily="18" charset="0"/>
                </a:rPr>
                <a:t> </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Slock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 </a:t>
              </a:r>
              <a:r>
                <a:rPr kumimoji="1" lang="zh-CN" altLang="en-US" sz="1778" b="1">
                  <a:solidFill>
                    <a:schemeClr val="bg1"/>
                  </a:solidFill>
                  <a:latin typeface="微软雅黑" panose="020B0503020204020204" pitchFamily="34" charset="-122"/>
                  <a:ea typeface="微软雅黑" panose="020B0503020204020204" pitchFamily="34" charset="-122"/>
                </a:rPr>
                <a:t>等待</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 等待</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 等待</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X=A=3</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A</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Xlock B</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B=X+1</a:t>
              </a:r>
            </a:p>
            <a:p>
              <a:pPr algn="ctr" eaLnBrk="1" hangingPunct="1">
                <a:defRPr/>
              </a:pPr>
              <a:r>
                <a:rPr kumimoji="1" lang="zh-CN" altLang="en-US" sz="1778" b="1">
                  <a:solidFill>
                    <a:schemeClr val="bg1"/>
                  </a:solidFill>
                  <a:latin typeface="微软雅黑" panose="020B0503020204020204" pitchFamily="34" charset="-122"/>
                  <a:ea typeface="微软雅黑" panose="020B0503020204020204" pitchFamily="34" charset="-122"/>
                </a:rPr>
                <a:t>写回</a:t>
              </a:r>
              <a:r>
                <a:rPr kumimoji="1" lang="en-US" altLang="zh-CN" sz="1778" b="1">
                  <a:solidFill>
                    <a:schemeClr val="bg1"/>
                  </a:solidFill>
                  <a:latin typeface="微软雅黑" panose="020B0503020204020204" pitchFamily="34" charset="-122"/>
                  <a:ea typeface="微软雅黑" panose="020B0503020204020204" pitchFamily="34" charset="-122"/>
                </a:rPr>
                <a:t>B(=4)</a:t>
              </a:r>
            </a:p>
            <a:p>
              <a:pPr algn="ctr" eaLnBrk="1" hangingPunct="1">
                <a:defRPr/>
              </a:pPr>
              <a:r>
                <a:rPr kumimoji="1" lang="en-US" altLang="zh-CN" sz="1778" b="1">
                  <a:solidFill>
                    <a:schemeClr val="bg1"/>
                  </a:solidFill>
                  <a:latin typeface="微软雅黑" panose="020B0503020204020204" pitchFamily="34" charset="-122"/>
                  <a:ea typeface="微软雅黑" panose="020B0503020204020204" pitchFamily="34" charset="-122"/>
                </a:rPr>
                <a:t>Unlock B </a:t>
              </a:r>
            </a:p>
          </p:txBody>
        </p:sp>
        <p:sp>
          <p:nvSpPr>
            <p:cNvPr id="71690" name="Rectangle 7"/>
            <p:cNvSpPr>
              <a:spLocks noChangeArrowheads="1"/>
            </p:cNvSpPr>
            <p:nvPr/>
          </p:nvSpPr>
          <p:spPr bwMode="auto">
            <a:xfrm>
              <a:off x="1536" y="1008"/>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1</a:t>
              </a:r>
            </a:p>
          </p:txBody>
        </p:sp>
        <p:sp>
          <p:nvSpPr>
            <p:cNvPr id="71691" name="Rectangle 8"/>
            <p:cNvSpPr>
              <a:spLocks noChangeArrowheads="1"/>
            </p:cNvSpPr>
            <p:nvPr/>
          </p:nvSpPr>
          <p:spPr bwMode="auto">
            <a:xfrm>
              <a:off x="2448" y="1008"/>
              <a:ext cx="9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r>
                <a:rPr kumimoji="1" lang="en-US" altLang="zh-CN" sz="2667" b="1">
                  <a:solidFill>
                    <a:schemeClr val="bg1"/>
                  </a:solidFill>
                  <a:latin typeface="Times New Roman" panose="02020603050405020304" pitchFamily="18" charset="0"/>
                </a:rPr>
                <a:t>T</a:t>
              </a:r>
              <a:r>
                <a:rPr kumimoji="1" lang="en-US" altLang="zh-CN" sz="2667" b="1" baseline="-25000">
                  <a:solidFill>
                    <a:schemeClr val="bg1"/>
                  </a:solidFill>
                  <a:latin typeface="Times New Roman" panose="02020603050405020304" pitchFamily="18" charset="0"/>
                </a:rPr>
                <a:t>2</a:t>
              </a:r>
            </a:p>
          </p:txBody>
        </p:sp>
      </p:grpSp>
      <p:sp>
        <p:nvSpPr>
          <p:cNvPr id="61445" name="Rectangle 11"/>
          <p:cNvSpPr>
            <a:spLocks noChangeArrowheads="1"/>
          </p:cNvSpPr>
          <p:nvPr/>
        </p:nvSpPr>
        <p:spPr bwMode="auto">
          <a:xfrm>
            <a:off x="4741333" y="1093611"/>
            <a:ext cx="4910667" cy="919845"/>
          </a:xfrm>
          <a:prstGeom prst="rect">
            <a:avLst/>
          </a:prstGeom>
          <a:ln>
            <a:prstDash val="dash"/>
            <a:miter lim="800000"/>
            <a:headEnd/>
            <a:tailEnd/>
          </a:ln>
        </p:spPr>
        <p:txBody>
          <a:bodyPr lIns="79228" tIns="39613" rIns="79228" bIns="39613">
            <a:spAutoFit/>
          </a:bodyPr>
          <a:lstStyle/>
          <a:p>
            <a:pPr marL="317497" indent="-317497" defTabSz="792269" eaLnBrk="1" hangingPunct="1">
              <a:lnSpc>
                <a:spcPct val="129000"/>
              </a:lnSpc>
              <a:spcBef>
                <a:spcPct val="20000"/>
              </a:spcBef>
              <a:spcAft>
                <a:spcPts val="520"/>
              </a:spcAft>
              <a:buFont typeface="Wingdings" panose="05000000000000000000" pitchFamily="2" charset="2"/>
              <a:buChar char="l"/>
              <a:defRPr/>
            </a:pPr>
            <a:r>
              <a:rPr lang="zh-CN" altLang="en-US" sz="2222">
                <a:solidFill>
                  <a:schemeClr val="tx1">
                    <a:lumMod val="50000"/>
                    <a:lumOff val="50000"/>
                  </a:schemeClr>
                </a:solidFill>
                <a:latin typeface="微软雅黑" pitchFamily="34" charset="-122"/>
                <a:ea typeface="微软雅黑" pitchFamily="34" charset="-122"/>
              </a:rPr>
              <a:t>由于其执行结果与串行调度（</a:t>
            </a:r>
            <a:r>
              <a:rPr lang="en-US" altLang="zh-CN" sz="2222">
                <a:solidFill>
                  <a:schemeClr val="tx1">
                    <a:lumMod val="50000"/>
                    <a:lumOff val="50000"/>
                  </a:schemeClr>
                </a:solidFill>
                <a:latin typeface="微软雅黑" pitchFamily="34" charset="-122"/>
                <a:ea typeface="微软雅黑" pitchFamily="34" charset="-122"/>
              </a:rPr>
              <a:t>a</a:t>
            </a:r>
            <a:r>
              <a:rPr lang="zh-CN" altLang="en-US" sz="2222">
                <a:solidFill>
                  <a:schemeClr val="tx1">
                    <a:lumMod val="50000"/>
                    <a:lumOff val="50000"/>
                  </a:schemeClr>
                </a:solidFill>
                <a:latin typeface="微软雅黑" pitchFamily="34" charset="-122"/>
                <a:ea typeface="微软雅黑" pitchFamily="34" charset="-122"/>
              </a:rPr>
              <a:t>）的执行结果相同，所以是正确的调度。</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如何保证并发操作调度正确</a:t>
            </a:r>
          </a:p>
        </p:txBody>
      </p:sp>
      <p:sp>
        <p:nvSpPr>
          <p:cNvPr id="58371" name="Rectangle 3"/>
          <p:cNvSpPr>
            <a:spLocks noGrp="1" noChangeArrowheads="1"/>
          </p:cNvSpPr>
          <p:nvPr>
            <p:ph sz="quarter" idx="10"/>
          </p:nvPr>
        </p:nvSpPr>
        <p:spPr>
          <a:xfrm>
            <a:off x="687513" y="769938"/>
            <a:ext cx="9001000" cy="2353443"/>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t>为了保证并行操作的正确性，</a:t>
            </a:r>
            <a:r>
              <a:rPr lang="en-US" altLang="zh-CN" dirty="0"/>
              <a:t>DBMS</a:t>
            </a:r>
            <a:r>
              <a:rPr lang="zh-CN" altLang="en-US" dirty="0"/>
              <a:t>的并行控制机制必须提供一定的手段来保证调度是可串行化的。</a:t>
            </a:r>
          </a:p>
          <a:p>
            <a:pPr marL="317497" indent="-317497" defTabSz="792269" eaLnBrk="1" hangingPunct="1">
              <a:lnSpc>
                <a:spcPct val="129000"/>
              </a:lnSpc>
              <a:spcAft>
                <a:spcPts val="520"/>
              </a:spcAft>
              <a:defRPr/>
            </a:pPr>
            <a:r>
              <a:rPr lang="zh-CN" altLang="en-US" dirty="0"/>
              <a:t>从理论上讲，在某一事务执行时禁止其他事务执行的调度策略一定是可串行化的调度，这也是最简单的调度策略，但这种方法实际上是不可行的，因为它使用户不能充分共享数据库资源。</a:t>
            </a:r>
          </a:p>
        </p:txBody>
      </p:sp>
      <p:sp>
        <p:nvSpPr>
          <p:cNvPr id="4" name="Rectangle 3"/>
          <p:cNvSpPr txBox="1">
            <a:spLocks noChangeArrowheads="1"/>
          </p:cNvSpPr>
          <p:nvPr/>
        </p:nvSpPr>
        <p:spPr>
          <a:xfrm>
            <a:off x="1007181" y="3152070"/>
            <a:ext cx="8824736" cy="1693262"/>
          </a:xfrm>
          <a:prstGeom prst="rect">
            <a:avLst/>
          </a:prstGeom>
          <a:ln>
            <a:prstDash val="dash"/>
            <a:miter lim="800000"/>
            <a:headEnd/>
            <a:tailEnd/>
          </a:ln>
        </p:spPr>
        <p:txBody>
          <a:bodyPr lIns="79228" tIns="39613" rIns="79228" bIns="39613">
            <a:spAutoFit/>
          </a:bodyPr>
          <a:lstStyle>
            <a:lvl1pPr marL="266700" indent="-266700" algn="l" defTabSz="712788" rtl="0" eaLnBrk="0" fontAlgn="base" hangingPunct="0">
              <a:spcBef>
                <a:spcPct val="20000"/>
              </a:spcBef>
              <a:spcAft>
                <a:spcPct val="0"/>
              </a:spcAft>
              <a:buFont typeface="Arial" charset="0"/>
              <a:buChar char="•"/>
              <a:defRPr sz="2500" kern="1200">
                <a:solidFill>
                  <a:schemeClr val="tx1"/>
                </a:solidFill>
                <a:latin typeface="+mn-lt"/>
                <a:ea typeface="+mn-ea"/>
                <a:cs typeface="+mn-cs"/>
              </a:defRPr>
            </a:lvl1pPr>
            <a:lvl2pPr marL="577850" indent="-222250" algn="l" defTabSz="712788" rtl="0" eaLnBrk="0" fontAlgn="base" hangingPunct="0">
              <a:spcBef>
                <a:spcPct val="20000"/>
              </a:spcBef>
              <a:spcAft>
                <a:spcPct val="0"/>
              </a:spcAft>
              <a:buFont typeface="Arial" charset="0"/>
              <a:buChar char="–"/>
              <a:defRPr sz="2200" kern="1200">
                <a:solidFill>
                  <a:schemeClr val="tx1"/>
                </a:solidFill>
                <a:latin typeface="+mn-lt"/>
                <a:ea typeface="+mn-ea"/>
                <a:cs typeface="+mn-cs"/>
              </a:defRPr>
            </a:lvl2pPr>
            <a:lvl3pPr marL="890588" indent="-177800" algn="l" defTabSz="712788" rtl="0" eaLnBrk="0" fontAlgn="base" hangingPunct="0">
              <a:spcBef>
                <a:spcPct val="20000"/>
              </a:spcBef>
              <a:spcAft>
                <a:spcPct val="0"/>
              </a:spcAft>
              <a:buFont typeface="Arial" charset="0"/>
              <a:buChar char="•"/>
              <a:defRPr sz="1900" kern="1200">
                <a:solidFill>
                  <a:schemeClr val="tx1"/>
                </a:solidFill>
                <a:latin typeface="+mn-lt"/>
                <a:ea typeface="+mn-ea"/>
                <a:cs typeface="+mn-cs"/>
              </a:defRPr>
            </a:lvl3pPr>
            <a:lvl4pPr marL="1247775" indent="-177800" algn="l" defTabSz="712788" rtl="0" eaLnBrk="0" fontAlgn="base" hangingPunct="0">
              <a:spcBef>
                <a:spcPct val="20000"/>
              </a:spcBef>
              <a:spcAft>
                <a:spcPct val="0"/>
              </a:spcAft>
              <a:buFont typeface="Arial" charset="0"/>
              <a:buChar char="–"/>
              <a:defRPr sz="1600" kern="1200">
                <a:solidFill>
                  <a:schemeClr val="tx1"/>
                </a:solidFill>
                <a:latin typeface="+mn-lt"/>
                <a:ea typeface="+mn-ea"/>
                <a:cs typeface="+mn-cs"/>
              </a:defRPr>
            </a:lvl4pPr>
            <a:lvl5pPr marL="1603375" indent="-177800" algn="l" defTabSz="712788" rtl="0" eaLnBrk="0" fontAlgn="base" hangingPunct="0">
              <a:spcBef>
                <a:spcPct val="20000"/>
              </a:spcBef>
              <a:spcAft>
                <a:spcPct val="0"/>
              </a:spcAft>
              <a:buFont typeface="Arial" charset="0"/>
              <a:buChar char="»"/>
              <a:defRPr sz="1600" kern="1200">
                <a:solidFill>
                  <a:schemeClr val="tx1"/>
                </a:solidFill>
                <a:latin typeface="+mn-lt"/>
                <a:ea typeface="+mn-ea"/>
                <a:cs typeface="+mn-cs"/>
              </a:defRPr>
            </a:lvl5pPr>
            <a:lvl6pPr marL="1960885"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317410"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2673934"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030459" indent="-178262" algn="l" defTabSz="713049"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marL="317497" indent="-317497" defTabSz="792269" eaLnBrk="1" hangingPunct="1">
              <a:lnSpc>
                <a:spcPct val="129000"/>
              </a:lnSpc>
              <a:spcAft>
                <a:spcPts val="520"/>
              </a:spcAft>
              <a:buFont typeface="Wingdings" panose="05000000000000000000" pitchFamily="2" charset="2"/>
              <a:buChar char="l"/>
              <a:defRPr/>
            </a:pPr>
            <a:r>
              <a:rPr lang="zh-CN" altLang="en-US" sz="2222">
                <a:solidFill>
                  <a:schemeClr val="tx1">
                    <a:lumMod val="50000"/>
                    <a:lumOff val="50000"/>
                  </a:schemeClr>
                </a:solidFill>
                <a:latin typeface="微软雅黑" pitchFamily="34" charset="-122"/>
                <a:ea typeface="微软雅黑" pitchFamily="34" charset="-122"/>
              </a:rPr>
              <a:t>保证并发操作调度正确性的方法</a:t>
            </a:r>
          </a:p>
          <a:p>
            <a:pPr lvl="1" eaLnBrk="1" hangingPunct="1">
              <a:buFont typeface="Arial" pitchFamily="34" charset="0"/>
              <a:buChar char="–"/>
              <a:defRPr/>
            </a:pPr>
            <a:r>
              <a:rPr lang="zh-CN" altLang="en-US" sz="2000"/>
              <a:t>封锁方法：两段锁（</a:t>
            </a:r>
            <a:r>
              <a:rPr lang="en-US" altLang="zh-CN" sz="2000"/>
              <a:t>Two-Phase Locking</a:t>
            </a:r>
            <a:r>
              <a:rPr lang="zh-CN" altLang="en-US" sz="2000"/>
              <a:t>，简称</a:t>
            </a:r>
            <a:r>
              <a:rPr lang="en-US" altLang="zh-CN" sz="2000"/>
              <a:t>2PL</a:t>
            </a:r>
            <a:r>
              <a:rPr lang="zh-CN" altLang="en-US" sz="2000"/>
              <a:t>）协议</a:t>
            </a:r>
          </a:p>
          <a:p>
            <a:pPr lvl="1" eaLnBrk="1" hangingPunct="1">
              <a:buFont typeface="Arial" pitchFamily="34" charset="0"/>
              <a:buChar char="–"/>
              <a:defRPr/>
            </a:pPr>
            <a:r>
              <a:rPr lang="zh-CN" altLang="en-US" sz="2000"/>
              <a:t>时标方法</a:t>
            </a:r>
          </a:p>
          <a:p>
            <a:pPr lvl="1" eaLnBrk="1" hangingPunct="1">
              <a:buFont typeface="Arial" pitchFamily="34" charset="0"/>
              <a:buChar char="–"/>
              <a:defRPr/>
            </a:pPr>
            <a:r>
              <a:rPr lang="zh-CN" altLang="en-US" sz="2000"/>
              <a:t>乐观方法</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sz="2400" dirty="0"/>
              <a:t>两段锁协议</a:t>
            </a:r>
            <a:r>
              <a:rPr lang="en-US" sz="2400" dirty="0"/>
              <a:t>2</a:t>
            </a:r>
            <a:r>
              <a:rPr lang="en-US" altLang="zh-CN" sz="2400" dirty="0"/>
              <a:t>PL</a:t>
            </a:r>
            <a:endParaRPr sz="2400" dirty="0"/>
          </a:p>
        </p:txBody>
      </p:sp>
      <p:sp>
        <p:nvSpPr>
          <p:cNvPr id="60419" name="Rectangle 3"/>
          <p:cNvSpPr>
            <a:spLocks noGrp="1" noChangeArrowheads="1"/>
          </p:cNvSpPr>
          <p:nvPr>
            <p:ph sz="quarter" idx="10"/>
          </p:nvPr>
        </p:nvSpPr>
        <p:spPr>
          <a:xfrm>
            <a:off x="687514" y="526884"/>
            <a:ext cx="9001000" cy="2330616"/>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sz="1500" dirty="0"/>
              <a:t>两段锁协议的内容</a:t>
            </a:r>
          </a:p>
          <a:p>
            <a:pPr marL="776103" lvl="1" indent="-380996" eaLnBrk="1" hangingPunct="1">
              <a:buFont typeface="+mj-ea"/>
              <a:buAutoNum type="circleNumDbPlain"/>
              <a:defRPr/>
            </a:pPr>
            <a:r>
              <a:rPr lang="zh-CN" altLang="en-US" sz="1500" dirty="0">
                <a:highlight>
                  <a:srgbClr val="FFFF00"/>
                </a:highlight>
              </a:rPr>
              <a:t>在对任何数据进行读、写操作之前，事务首先要获得对该数据的封锁</a:t>
            </a:r>
          </a:p>
          <a:p>
            <a:pPr marL="776103" lvl="1" indent="-380996" eaLnBrk="1" hangingPunct="1">
              <a:buFont typeface="+mj-ea"/>
              <a:buAutoNum type="circleNumDbPlain"/>
              <a:defRPr/>
            </a:pPr>
            <a:r>
              <a:rPr lang="zh-CN" altLang="en-US" sz="1500" dirty="0">
                <a:highlight>
                  <a:srgbClr val="FFFF00"/>
                </a:highlight>
              </a:rPr>
              <a:t>在释放一个封锁之后，事务不再获得任何其他封锁</a:t>
            </a:r>
            <a:r>
              <a:rPr lang="zh-CN" altLang="en-US" sz="1500" dirty="0"/>
              <a:t>。</a:t>
            </a:r>
          </a:p>
          <a:p>
            <a:pPr marL="317497" indent="-317497" defTabSz="792269" eaLnBrk="1" hangingPunct="1">
              <a:lnSpc>
                <a:spcPct val="129000"/>
              </a:lnSpc>
              <a:spcAft>
                <a:spcPts val="520"/>
              </a:spcAft>
              <a:defRPr/>
            </a:pPr>
            <a:r>
              <a:rPr lang="zh-CN" altLang="en-US" sz="1500" dirty="0"/>
              <a:t>两段锁的含义：事务分为两个阶段</a:t>
            </a:r>
          </a:p>
          <a:p>
            <a:pPr lvl="1" eaLnBrk="1" hangingPunct="1">
              <a:buFont typeface="Wingdings" panose="05000000000000000000" pitchFamily="2" charset="2"/>
              <a:buChar char="Ø"/>
              <a:defRPr/>
            </a:pPr>
            <a:r>
              <a:rPr lang="zh-CN" altLang="en-US" sz="1500" dirty="0"/>
              <a:t> 第一阶段是</a:t>
            </a:r>
            <a:r>
              <a:rPr lang="zh-CN" altLang="en-US" sz="1500" dirty="0">
                <a:highlight>
                  <a:srgbClr val="FFFF00"/>
                </a:highlight>
              </a:rPr>
              <a:t>获得封锁，也称为扩展阶段</a:t>
            </a:r>
            <a:r>
              <a:rPr lang="zh-CN" altLang="en-US" sz="1500" dirty="0"/>
              <a:t>；</a:t>
            </a:r>
          </a:p>
          <a:p>
            <a:pPr lvl="1" eaLnBrk="1" hangingPunct="1">
              <a:buFont typeface="Wingdings" panose="05000000000000000000" pitchFamily="2" charset="2"/>
              <a:buChar char="Ø"/>
              <a:defRPr/>
            </a:pPr>
            <a:r>
              <a:rPr lang="zh-CN" altLang="en-US" sz="1500" dirty="0"/>
              <a:t> 第二阶段是</a:t>
            </a:r>
            <a:r>
              <a:rPr lang="zh-CN" altLang="en-US" sz="1500" dirty="0">
                <a:highlight>
                  <a:srgbClr val="FFFF00"/>
                </a:highlight>
              </a:rPr>
              <a:t>释放封锁，也称为收缩阶段</a:t>
            </a:r>
            <a:r>
              <a:rPr lang="zh-CN" altLang="en-US" sz="1500" dirty="0"/>
              <a:t>。</a:t>
            </a:r>
          </a:p>
        </p:txBody>
      </p:sp>
      <p:sp>
        <p:nvSpPr>
          <p:cNvPr id="2" name="Rectangle 3">
            <a:extLst>
              <a:ext uri="{FF2B5EF4-FFF2-40B4-BE49-F238E27FC236}">
                <a16:creationId xmlns:a16="http://schemas.microsoft.com/office/drawing/2014/main" id="{F93DD7E5-6204-4CD3-6C25-13A849690534}"/>
              </a:ext>
            </a:extLst>
          </p:cNvPr>
          <p:cNvSpPr txBox="1">
            <a:spLocks noChangeArrowheads="1"/>
          </p:cNvSpPr>
          <p:nvPr/>
        </p:nvSpPr>
        <p:spPr>
          <a:xfrm>
            <a:off x="579500" y="2820869"/>
            <a:ext cx="9001000" cy="2787279"/>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defTabSz="792269" eaLnBrk="1" hangingPunct="1">
              <a:lnSpc>
                <a:spcPct val="129000"/>
              </a:lnSpc>
              <a:spcAft>
                <a:spcPts val="520"/>
              </a:spcAft>
              <a:defRPr/>
            </a:pPr>
            <a:r>
              <a:rPr lang="zh-CN" altLang="en-US" sz="1800" dirty="0">
                <a:solidFill>
                  <a:schemeClr val="tx1">
                    <a:lumMod val="50000"/>
                    <a:lumOff val="50000"/>
                  </a:schemeClr>
                </a:solidFill>
              </a:rPr>
              <a:t>事务</a:t>
            </a:r>
            <a:r>
              <a:rPr lang="en-US" altLang="zh-CN" sz="1800" dirty="0">
                <a:solidFill>
                  <a:schemeClr val="tx1">
                    <a:lumMod val="50000"/>
                    <a:lumOff val="50000"/>
                  </a:schemeClr>
                </a:solidFill>
              </a:rPr>
              <a:t>1</a:t>
            </a:r>
            <a:r>
              <a:rPr lang="zh-CN" altLang="en-US" sz="1800" dirty="0">
                <a:solidFill>
                  <a:schemeClr val="tx1">
                    <a:lumMod val="50000"/>
                    <a:lumOff val="50000"/>
                  </a:schemeClr>
                </a:solidFill>
              </a:rPr>
              <a:t>的封锁序列：</a:t>
            </a:r>
          </a:p>
          <a:p>
            <a:pPr marL="0" indent="0" defTabSz="792269" eaLnBrk="1" hangingPunct="1">
              <a:lnSpc>
                <a:spcPct val="129000"/>
              </a:lnSpc>
              <a:spcAft>
                <a:spcPts val="520"/>
              </a:spcAft>
              <a:buFont typeface="Wingdings" panose="05000000000000000000" pitchFamily="2" charset="2"/>
              <a:buNone/>
              <a:defRPr/>
            </a:pPr>
            <a:r>
              <a:rPr lang="en-US" altLang="zh-CN" sz="1800" dirty="0">
                <a:solidFill>
                  <a:schemeClr val="tx1">
                    <a:lumMod val="50000"/>
                    <a:lumOff val="50000"/>
                  </a:schemeClr>
                </a:solidFill>
              </a:rPr>
              <a:t>    </a:t>
            </a:r>
            <a:r>
              <a:rPr lang="en-US" altLang="zh-CN" sz="1800" dirty="0" err="1">
                <a:solidFill>
                  <a:schemeClr val="tx1">
                    <a:lumMod val="50000"/>
                    <a:lumOff val="50000"/>
                  </a:schemeClr>
                </a:solidFill>
              </a:rPr>
              <a:t>Slock</a:t>
            </a:r>
            <a:r>
              <a:rPr lang="en-US" altLang="zh-CN" sz="1800" dirty="0">
                <a:solidFill>
                  <a:schemeClr val="tx1">
                    <a:lumMod val="50000"/>
                    <a:lumOff val="50000"/>
                  </a:schemeClr>
                </a:solidFill>
              </a:rPr>
              <a:t> A ... </a:t>
            </a:r>
            <a:r>
              <a:rPr lang="en-US" altLang="zh-CN" sz="1800" dirty="0" err="1">
                <a:solidFill>
                  <a:schemeClr val="tx1">
                    <a:lumMod val="50000"/>
                    <a:lumOff val="50000"/>
                  </a:schemeClr>
                </a:solidFill>
              </a:rPr>
              <a:t>Slock</a:t>
            </a:r>
            <a:r>
              <a:rPr lang="en-US" altLang="zh-CN" sz="1800" dirty="0">
                <a:solidFill>
                  <a:schemeClr val="tx1">
                    <a:lumMod val="50000"/>
                    <a:lumOff val="50000"/>
                  </a:schemeClr>
                </a:solidFill>
              </a:rPr>
              <a:t> B ... </a:t>
            </a:r>
            <a:r>
              <a:rPr lang="en-US" altLang="zh-CN" sz="1800" dirty="0" err="1">
                <a:solidFill>
                  <a:schemeClr val="tx1">
                    <a:lumMod val="50000"/>
                    <a:lumOff val="50000"/>
                  </a:schemeClr>
                </a:solidFill>
              </a:rPr>
              <a:t>Xlock</a:t>
            </a:r>
            <a:r>
              <a:rPr lang="en-US" altLang="zh-CN" sz="1800" dirty="0">
                <a:solidFill>
                  <a:schemeClr val="tx1">
                    <a:lumMod val="50000"/>
                    <a:lumOff val="50000"/>
                  </a:schemeClr>
                </a:solidFill>
              </a:rPr>
              <a:t> C ... Unlock B ... Unlock A ... Unlock C</a:t>
            </a:r>
            <a:r>
              <a:rPr lang="zh-CN" altLang="en-US" sz="1800" dirty="0">
                <a:solidFill>
                  <a:schemeClr val="tx1">
                    <a:lumMod val="50000"/>
                    <a:lumOff val="50000"/>
                  </a:schemeClr>
                </a:solidFill>
              </a:rPr>
              <a:t>；</a:t>
            </a:r>
            <a:endParaRPr lang="en-US" altLang="zh-CN" sz="1800" dirty="0">
              <a:solidFill>
                <a:schemeClr val="tx1">
                  <a:lumMod val="50000"/>
                  <a:lumOff val="50000"/>
                </a:schemeClr>
              </a:solidFill>
            </a:endParaRPr>
          </a:p>
          <a:p>
            <a:pPr marL="0" indent="0" defTabSz="792269" eaLnBrk="1" hangingPunct="1">
              <a:lnSpc>
                <a:spcPct val="129000"/>
              </a:lnSpc>
              <a:spcAft>
                <a:spcPts val="520"/>
              </a:spcAft>
              <a:buFont typeface="Wingdings" panose="05000000000000000000" pitchFamily="2" charset="2"/>
              <a:buNone/>
              <a:defRPr/>
            </a:pPr>
            <a:r>
              <a:rPr lang="en-US" altLang="zh-CN" sz="1800" dirty="0">
                <a:solidFill>
                  <a:schemeClr val="tx1">
                    <a:lumMod val="50000"/>
                    <a:lumOff val="50000"/>
                  </a:schemeClr>
                </a:solidFill>
              </a:rPr>
              <a:t>                  </a:t>
            </a:r>
            <a:r>
              <a:rPr lang="zh-CN" altLang="en-US" sz="1800" dirty="0">
                <a:solidFill>
                  <a:srgbClr val="FF0000"/>
                </a:solidFill>
              </a:rPr>
              <a:t>申请阶段                         释放阶段</a:t>
            </a:r>
            <a:endParaRPr lang="en-US" altLang="zh-CN" sz="1800" dirty="0">
              <a:solidFill>
                <a:schemeClr val="tx1">
                  <a:lumMod val="50000"/>
                  <a:lumOff val="50000"/>
                </a:schemeClr>
              </a:solidFill>
            </a:endParaRPr>
          </a:p>
          <a:p>
            <a:pPr defTabSz="792269" eaLnBrk="1" hangingPunct="1">
              <a:lnSpc>
                <a:spcPct val="129000"/>
              </a:lnSpc>
              <a:spcAft>
                <a:spcPts val="520"/>
              </a:spcAft>
              <a:defRPr/>
            </a:pPr>
            <a:r>
              <a:rPr lang="zh-CN" altLang="en-US" sz="1800" dirty="0">
                <a:solidFill>
                  <a:schemeClr val="tx1">
                    <a:lumMod val="50000"/>
                    <a:lumOff val="50000"/>
                  </a:schemeClr>
                </a:solidFill>
              </a:rPr>
              <a:t>事务</a:t>
            </a:r>
            <a:r>
              <a:rPr lang="en-US" altLang="zh-CN" sz="1800" dirty="0">
                <a:solidFill>
                  <a:schemeClr val="tx1">
                    <a:lumMod val="50000"/>
                    <a:lumOff val="50000"/>
                  </a:schemeClr>
                </a:solidFill>
              </a:rPr>
              <a:t>2</a:t>
            </a:r>
            <a:r>
              <a:rPr lang="zh-CN" altLang="en-US" sz="1800" dirty="0">
                <a:solidFill>
                  <a:schemeClr val="tx1">
                    <a:lumMod val="50000"/>
                    <a:lumOff val="50000"/>
                  </a:schemeClr>
                </a:solidFill>
              </a:rPr>
              <a:t>的封锁序列：</a:t>
            </a:r>
          </a:p>
          <a:p>
            <a:pPr marL="0" indent="0" defTabSz="792269" eaLnBrk="1" hangingPunct="1">
              <a:lnSpc>
                <a:spcPct val="129000"/>
              </a:lnSpc>
              <a:spcAft>
                <a:spcPts val="520"/>
              </a:spcAft>
              <a:buFont typeface="Wingdings" panose="05000000000000000000" pitchFamily="2" charset="2"/>
              <a:buNone/>
              <a:defRPr/>
            </a:pPr>
            <a:r>
              <a:rPr lang="en-US" altLang="zh-CN" sz="1800" dirty="0">
                <a:solidFill>
                  <a:schemeClr val="tx1">
                    <a:lumMod val="50000"/>
                    <a:lumOff val="50000"/>
                  </a:schemeClr>
                </a:solidFill>
              </a:rPr>
              <a:t>    </a:t>
            </a:r>
            <a:r>
              <a:rPr lang="en-US" altLang="zh-CN" sz="1800" dirty="0" err="1">
                <a:solidFill>
                  <a:schemeClr val="tx1">
                    <a:lumMod val="50000"/>
                    <a:lumOff val="50000"/>
                  </a:schemeClr>
                </a:solidFill>
              </a:rPr>
              <a:t>Slock</a:t>
            </a:r>
            <a:r>
              <a:rPr lang="en-US" altLang="zh-CN" sz="1800" dirty="0">
                <a:solidFill>
                  <a:schemeClr val="tx1">
                    <a:lumMod val="50000"/>
                    <a:lumOff val="50000"/>
                  </a:schemeClr>
                </a:solidFill>
              </a:rPr>
              <a:t> A ... Unlock A ... </a:t>
            </a:r>
            <a:r>
              <a:rPr lang="en-US" altLang="zh-CN" sz="1800" dirty="0" err="1">
                <a:solidFill>
                  <a:schemeClr val="tx1">
                    <a:lumMod val="50000"/>
                    <a:lumOff val="50000"/>
                  </a:schemeClr>
                </a:solidFill>
              </a:rPr>
              <a:t>Slock</a:t>
            </a:r>
            <a:r>
              <a:rPr lang="en-US" altLang="zh-CN" sz="1800" dirty="0">
                <a:solidFill>
                  <a:schemeClr val="tx1">
                    <a:lumMod val="50000"/>
                    <a:lumOff val="50000"/>
                  </a:schemeClr>
                </a:solidFill>
              </a:rPr>
              <a:t> B ... </a:t>
            </a:r>
            <a:r>
              <a:rPr lang="en-US" altLang="zh-CN" sz="1800" dirty="0" err="1">
                <a:solidFill>
                  <a:schemeClr val="tx1">
                    <a:lumMod val="50000"/>
                    <a:lumOff val="50000"/>
                  </a:schemeClr>
                </a:solidFill>
              </a:rPr>
              <a:t>Xlock</a:t>
            </a:r>
            <a:r>
              <a:rPr lang="en-US" altLang="zh-CN" sz="1800" dirty="0">
                <a:solidFill>
                  <a:schemeClr val="tx1">
                    <a:lumMod val="50000"/>
                    <a:lumOff val="50000"/>
                  </a:schemeClr>
                </a:solidFill>
              </a:rPr>
              <a:t> C ... Unlock C ... Unlock B</a:t>
            </a:r>
            <a:r>
              <a:rPr lang="zh-CN" altLang="en-US" sz="1800" dirty="0">
                <a:solidFill>
                  <a:schemeClr val="tx1">
                    <a:lumMod val="50000"/>
                    <a:lumOff val="50000"/>
                  </a:schemeClr>
                </a:solidFill>
              </a:rPr>
              <a:t>；</a:t>
            </a:r>
          </a:p>
          <a:p>
            <a:pPr marL="0" indent="0" defTabSz="792269" eaLnBrk="1" hangingPunct="1">
              <a:lnSpc>
                <a:spcPct val="129000"/>
              </a:lnSpc>
              <a:spcAft>
                <a:spcPts val="520"/>
              </a:spcAft>
              <a:buFont typeface="Wingdings" panose="05000000000000000000" pitchFamily="2" charset="2"/>
              <a:buNone/>
              <a:defRPr/>
            </a:pPr>
            <a:r>
              <a:rPr lang="zh-CN" altLang="en-US" sz="1800" dirty="0">
                <a:solidFill>
                  <a:srgbClr val="FF0000"/>
                </a:solidFill>
              </a:rPr>
              <a:t>事务</a:t>
            </a:r>
            <a:r>
              <a:rPr lang="en-US" altLang="zh-CN" sz="1800" dirty="0">
                <a:solidFill>
                  <a:srgbClr val="FF0000"/>
                </a:solidFill>
              </a:rPr>
              <a:t>1</a:t>
            </a:r>
            <a:r>
              <a:rPr lang="zh-CN" altLang="en-US" sz="1800" dirty="0">
                <a:solidFill>
                  <a:srgbClr val="FF0000"/>
                </a:solidFill>
              </a:rPr>
              <a:t>遵守两段锁协议，而事务</a:t>
            </a:r>
            <a:r>
              <a:rPr lang="en-US" altLang="zh-CN" sz="1800" dirty="0">
                <a:solidFill>
                  <a:srgbClr val="FF0000"/>
                </a:solidFill>
              </a:rPr>
              <a:t>2</a:t>
            </a:r>
            <a:r>
              <a:rPr lang="zh-CN" altLang="en-US" sz="1800" dirty="0">
                <a:solidFill>
                  <a:srgbClr val="FF0000"/>
                </a:solidFill>
              </a:rPr>
              <a:t>不遵守两段协议。</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两段锁协议</a:t>
            </a:r>
          </a:p>
        </p:txBody>
      </p:sp>
      <p:sp>
        <p:nvSpPr>
          <p:cNvPr id="62467" name="Rectangle 3"/>
          <p:cNvSpPr>
            <a:spLocks noGrp="1" noChangeArrowheads="1"/>
          </p:cNvSpPr>
          <p:nvPr>
            <p:ph sz="quarter" idx="10"/>
          </p:nvPr>
        </p:nvSpPr>
        <p:spPr>
          <a:xfrm>
            <a:off x="687513" y="769938"/>
            <a:ext cx="9001000" cy="2617104"/>
          </a:xfrm>
          <a:ln>
            <a:prstDash val="dash"/>
            <a:miter lim="800000"/>
            <a:headEnd/>
            <a:tailEnd/>
          </a:ln>
        </p:spPr>
        <p:txBody>
          <a:bodyPr lIns="79228" tIns="39613" rIns="79228" bIns="39613">
            <a:spAutoFit/>
          </a:bodyPr>
          <a:lstStyle/>
          <a:p>
            <a:pPr marL="317497" indent="-317497" defTabSz="792269" eaLnBrk="1" hangingPunct="1">
              <a:lnSpc>
                <a:spcPct val="129000"/>
              </a:lnSpc>
              <a:spcAft>
                <a:spcPts val="520"/>
              </a:spcAft>
              <a:defRPr/>
            </a:pPr>
            <a:r>
              <a:rPr lang="zh-CN" altLang="en-US" dirty="0"/>
              <a:t>并行执行的所有事务均遵守两段锁协议，则对这些事务的所有并行调度策略都是可串行化的。</a:t>
            </a:r>
          </a:p>
          <a:p>
            <a:pPr marL="317497" indent="-317497" defTabSz="792269" eaLnBrk="1" hangingPunct="1">
              <a:lnSpc>
                <a:spcPct val="129000"/>
              </a:lnSpc>
              <a:spcAft>
                <a:spcPts val="520"/>
              </a:spcAft>
              <a:defRPr/>
            </a:pPr>
            <a:r>
              <a:rPr lang="zh-CN" altLang="en-US" dirty="0">
                <a:highlight>
                  <a:srgbClr val="FFFF00"/>
                </a:highlight>
              </a:rPr>
              <a:t>所有遵守两段锁协议的事务，其并行执行的结果一定是正确的</a:t>
            </a:r>
          </a:p>
          <a:p>
            <a:pPr marL="317497" indent="-317497" defTabSz="792269" eaLnBrk="1" hangingPunct="1">
              <a:lnSpc>
                <a:spcPct val="129000"/>
              </a:lnSpc>
              <a:spcAft>
                <a:spcPts val="520"/>
              </a:spcAft>
              <a:defRPr/>
            </a:pPr>
            <a:r>
              <a:rPr lang="zh-CN" altLang="en-US" dirty="0"/>
              <a:t>事务遵守两段锁协议是可串行化调度的</a:t>
            </a:r>
            <a:r>
              <a:rPr lang="zh-CN" altLang="en-US" b="1" dirty="0">
                <a:solidFill>
                  <a:srgbClr val="FF3300"/>
                </a:solidFill>
              </a:rPr>
              <a:t>充分条件</a:t>
            </a:r>
            <a:r>
              <a:rPr lang="zh-CN" altLang="en-US" dirty="0"/>
              <a:t>，而不是必要条件</a:t>
            </a:r>
          </a:p>
          <a:p>
            <a:pPr marL="317497" indent="-317497" defTabSz="792269" eaLnBrk="1" hangingPunct="1">
              <a:lnSpc>
                <a:spcPct val="129000"/>
              </a:lnSpc>
              <a:spcAft>
                <a:spcPts val="520"/>
              </a:spcAft>
              <a:defRPr/>
            </a:pPr>
            <a:r>
              <a:rPr lang="zh-CN" altLang="en-US" dirty="0">
                <a:highlight>
                  <a:srgbClr val="FFFF00"/>
                </a:highlight>
              </a:rPr>
              <a:t>可串行化的调度中，不一定所有事务都必须符合两段锁协议。</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3835485922"/>
              </p:ext>
            </p:extLst>
          </p:nvPr>
        </p:nvGraphicFramePr>
        <p:xfrm>
          <a:off x="1650790" y="698500"/>
          <a:ext cx="6773334" cy="4359969"/>
        </p:xfrm>
        <a:graphic>
          <a:graphicData uri="http://schemas.openxmlformats.org/drawingml/2006/table">
            <a:tbl>
              <a:tblPr firstRow="1" bandRow="1">
                <a:tableStyleId>{5C22544A-7EE6-4342-B048-85BDC9FD1C3A}</a:tableStyleId>
              </a:tblPr>
              <a:tblGrid>
                <a:gridCol w="1128889">
                  <a:extLst>
                    <a:ext uri="{9D8B030D-6E8A-4147-A177-3AD203B41FA5}">
                      <a16:colId xmlns:a16="http://schemas.microsoft.com/office/drawing/2014/main" val="20000"/>
                    </a:ext>
                  </a:extLst>
                </a:gridCol>
                <a:gridCol w="1128889">
                  <a:extLst>
                    <a:ext uri="{9D8B030D-6E8A-4147-A177-3AD203B41FA5}">
                      <a16:colId xmlns:a16="http://schemas.microsoft.com/office/drawing/2014/main" val="20001"/>
                    </a:ext>
                  </a:extLst>
                </a:gridCol>
                <a:gridCol w="1128889">
                  <a:extLst>
                    <a:ext uri="{9D8B030D-6E8A-4147-A177-3AD203B41FA5}">
                      <a16:colId xmlns:a16="http://schemas.microsoft.com/office/drawing/2014/main" val="20002"/>
                    </a:ext>
                  </a:extLst>
                </a:gridCol>
                <a:gridCol w="1128889">
                  <a:extLst>
                    <a:ext uri="{9D8B030D-6E8A-4147-A177-3AD203B41FA5}">
                      <a16:colId xmlns:a16="http://schemas.microsoft.com/office/drawing/2014/main" val="20003"/>
                    </a:ext>
                  </a:extLst>
                </a:gridCol>
                <a:gridCol w="1128889">
                  <a:extLst>
                    <a:ext uri="{9D8B030D-6E8A-4147-A177-3AD203B41FA5}">
                      <a16:colId xmlns:a16="http://schemas.microsoft.com/office/drawing/2014/main" val="20004"/>
                    </a:ext>
                  </a:extLst>
                </a:gridCol>
                <a:gridCol w="1128889">
                  <a:extLst>
                    <a:ext uri="{9D8B030D-6E8A-4147-A177-3AD203B41FA5}">
                      <a16:colId xmlns:a16="http://schemas.microsoft.com/office/drawing/2014/main" val="20005"/>
                    </a:ext>
                  </a:extLst>
                </a:gridCol>
              </a:tblGrid>
              <a:tr h="338754">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T1</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T2</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T1</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T2</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T1</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tc>
                  <a:txBody>
                    <a:bodyPr/>
                    <a:lstStyle/>
                    <a:p>
                      <a:pPr algn="ctr"/>
                      <a:r>
                        <a:rPr lang="en-US" altLang="zh-CN" sz="1600">
                          <a:solidFill>
                            <a:schemeClr val="tx1">
                              <a:lumMod val="95000"/>
                              <a:lumOff val="5000"/>
                            </a:schemeClr>
                          </a:solidFill>
                          <a:latin typeface="微软雅黑" panose="020B0503020204020204" pitchFamily="34" charset="-122"/>
                          <a:ea typeface="微软雅黑" panose="020B0503020204020204" pitchFamily="34" charset="-122"/>
                        </a:rPr>
                        <a:t>T2</a:t>
                      </a:r>
                      <a:endParaRPr lang="zh-CN" altLang="en-US" sz="1600">
                        <a:solidFill>
                          <a:schemeClr val="tx1">
                            <a:lumMod val="95000"/>
                            <a:lumOff val="5000"/>
                          </a:schemeClr>
                        </a:solidFill>
                        <a:latin typeface="微软雅黑" panose="020B0503020204020204" pitchFamily="34" charset="-122"/>
                        <a:ea typeface="微软雅黑" panose="020B0503020204020204" pitchFamily="34" charset="-122"/>
                      </a:endParaRPr>
                    </a:p>
                  </a:txBody>
                  <a:tcPr marL="101600" marR="101600" marT="50803" marB="50803" anchor="ctr"/>
                </a:tc>
                <a:extLst>
                  <a:ext uri="{0D108BD9-81ED-4DB2-BD59-A6C34878D82A}">
                    <a16:rowId xmlns:a16="http://schemas.microsoft.com/office/drawing/2014/main" val="10000"/>
                  </a:ext>
                </a:extLst>
              </a:tr>
              <a:tr h="4014523">
                <a:tc>
                  <a:txBody>
                    <a:bodyPr/>
                    <a:lstStyle/>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Slock B</a:t>
                      </a:r>
                    </a:p>
                    <a:p>
                      <a:pPr algn="just" eaLnBrk="1" hangingPunct="1">
                        <a:lnSpc>
                          <a:spcPct val="80000"/>
                        </a:lnSpc>
                        <a:buFontTx/>
                        <a:buNone/>
                      </a:pPr>
                      <a:r>
                        <a:rPr lang="zh-CN" altLang="en-US" sz="1200" b="1">
                          <a:solidFill>
                            <a:schemeClr val="bg1">
                              <a:lumMod val="50000"/>
                            </a:schemeClr>
                          </a:solidFill>
                          <a:latin typeface="微软雅黑" panose="020B0503020204020204" pitchFamily="34" charset="-122"/>
                          <a:ea typeface="微软雅黑" panose="020B0503020204020204" pitchFamily="34" charset="-122"/>
                        </a:rPr>
                        <a:t>读</a:t>
                      </a:r>
                      <a:r>
                        <a:rPr lang="en-US" altLang="zh-CN" sz="1200" b="1">
                          <a:solidFill>
                            <a:schemeClr val="bg1">
                              <a:lumMod val="50000"/>
                            </a:schemeClr>
                          </a:solidFill>
                          <a:latin typeface="微软雅黑" panose="020B0503020204020204" pitchFamily="34" charset="-122"/>
                          <a:ea typeface="微软雅黑" panose="020B0503020204020204" pitchFamily="34" charset="-122"/>
                        </a:rPr>
                        <a:t>B=2</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Y=B</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Xlock A</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 </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 </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A=Y+1</a:t>
                      </a:r>
                    </a:p>
                    <a:p>
                      <a:pPr algn="just" eaLnBrk="1" hangingPunct="1">
                        <a:lnSpc>
                          <a:spcPct val="80000"/>
                        </a:lnSpc>
                        <a:buFontTx/>
                        <a:buNone/>
                      </a:pPr>
                      <a:r>
                        <a:rPr lang="zh-CN" altLang="en-US" sz="1200" b="1">
                          <a:solidFill>
                            <a:schemeClr val="bg1">
                              <a:lumMod val="50000"/>
                            </a:schemeClr>
                          </a:solidFill>
                          <a:latin typeface="微软雅黑" panose="020B0503020204020204" pitchFamily="34" charset="-122"/>
                          <a:ea typeface="微软雅黑" panose="020B0503020204020204" pitchFamily="34" charset="-122"/>
                        </a:rPr>
                        <a:t>写回</a:t>
                      </a:r>
                      <a:r>
                        <a:rPr lang="en-US" altLang="zh-CN" sz="1200" b="1">
                          <a:solidFill>
                            <a:schemeClr val="bg1">
                              <a:lumMod val="50000"/>
                            </a:schemeClr>
                          </a:solidFill>
                          <a:latin typeface="微软雅黑" panose="020B0503020204020204" pitchFamily="34" charset="-122"/>
                          <a:ea typeface="微软雅黑" panose="020B0503020204020204" pitchFamily="34" charset="-122"/>
                        </a:rPr>
                        <a:t>A=3</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Unlock B</a:t>
                      </a:r>
                    </a:p>
                    <a:p>
                      <a:pPr algn="just" eaLnBrk="1" hangingPunct="1">
                        <a:lnSpc>
                          <a:spcPct val="80000"/>
                        </a:lnSpc>
                        <a:buFontTx/>
                        <a:buNone/>
                      </a:pPr>
                      <a:r>
                        <a:rPr lang="en-US" altLang="zh-CN" sz="1200" b="1">
                          <a:solidFill>
                            <a:schemeClr val="bg1">
                              <a:lumMod val="50000"/>
                            </a:schemeClr>
                          </a:solidFill>
                          <a:latin typeface="微软雅黑" panose="020B0503020204020204" pitchFamily="34" charset="-122"/>
                          <a:ea typeface="微软雅黑" panose="020B0503020204020204" pitchFamily="34" charset="-122"/>
                        </a:rPr>
                        <a:t>Unlock A</a:t>
                      </a:r>
                      <a:endParaRPr lang="zh-CN" altLang="en-US" sz="1200">
                        <a:solidFill>
                          <a:schemeClr val="bg1">
                            <a:lumMod val="50000"/>
                          </a:schemeClr>
                        </a:solidFill>
                        <a:latin typeface="微软雅黑" panose="020B0503020204020204" pitchFamily="34" charset="-122"/>
                        <a:ea typeface="微软雅黑" panose="020B0503020204020204" pitchFamily="34" charset="-122"/>
                      </a:endParaRPr>
                    </a:p>
                  </a:txBody>
                  <a:tcPr marL="101600" marR="101600" marT="50803" marB="50803"/>
                </a:tc>
                <a:tc>
                  <a:txBody>
                    <a:bodyPr/>
                    <a:lstStyle/>
                    <a:p>
                      <a:pPr algn="l" eaLnBrk="1" hangingPunct="1">
                        <a:spcBef>
                          <a:spcPct val="0"/>
                        </a:spcBef>
                      </a:pPr>
                      <a:endParaRPr kumimoji="1" lang="en-US" altLang="zh-CN" sz="1200" b="1">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endParaRPr kumimoji="1" lang="en-US" altLang="zh-CN" sz="1200" b="1">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Slock A</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 </a:t>
                      </a: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等待</a:t>
                      </a:r>
                      <a:endParaRPr kumimoji="1" lang="zh-CN" altLang="en-US"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 等待</a:t>
                      </a:r>
                      <a:endParaRPr kumimoji="1" lang="zh-CN" altLang="en-US"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 等待</a:t>
                      </a:r>
                      <a:endParaRPr kumimoji="1" lang="zh-CN" altLang="en-US"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 等待</a:t>
                      </a:r>
                      <a:endParaRPr kumimoji="1" lang="zh-CN" altLang="en-US"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 等待</a:t>
                      </a:r>
                      <a:endParaRPr kumimoji="1" lang="zh-CN" altLang="en-US"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Slock A</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读</a:t>
                      </a: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A=3</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Y=A  </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Xlock B</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B=Y+1</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zh-CN" altLang="en-US" sz="1200" b="1">
                          <a:solidFill>
                            <a:schemeClr val="bg1">
                              <a:lumMod val="50000"/>
                            </a:schemeClr>
                          </a:solidFill>
                          <a:latin typeface="微软雅黑" panose="020B0503020204020204" pitchFamily="34" charset="-122"/>
                          <a:ea typeface="微软雅黑" panose="020B0503020204020204" pitchFamily="34" charset="-122"/>
                        </a:rPr>
                        <a:t>写回</a:t>
                      </a: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B=4</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Unlock B</a:t>
                      </a:r>
                      <a:endParaRPr kumimoji="1" lang="en-US" altLang="zh-CN" sz="1200">
                        <a:solidFill>
                          <a:schemeClr val="bg1">
                            <a:lumMod val="50000"/>
                          </a:schemeClr>
                        </a:solidFill>
                        <a:latin typeface="微软雅黑" panose="020B0503020204020204" pitchFamily="34" charset="-122"/>
                        <a:ea typeface="微软雅黑" panose="020B0503020204020204" pitchFamily="34" charset="-122"/>
                      </a:endParaRPr>
                    </a:p>
                    <a:p>
                      <a:pPr algn="l" eaLnBrk="1" hangingPunct="1">
                        <a:spcBef>
                          <a:spcPct val="0"/>
                        </a:spcBef>
                      </a:pPr>
                      <a:r>
                        <a:rPr kumimoji="1" lang="en-US" altLang="zh-CN" sz="1200" b="1">
                          <a:solidFill>
                            <a:schemeClr val="bg1">
                              <a:lumMod val="50000"/>
                            </a:schemeClr>
                          </a:solidFill>
                          <a:latin typeface="微软雅黑" panose="020B0503020204020204" pitchFamily="34" charset="-122"/>
                          <a:ea typeface="微软雅黑" panose="020B0503020204020204" pitchFamily="34" charset="-122"/>
                        </a:rPr>
                        <a:t>Unlock A</a:t>
                      </a:r>
                      <a:endParaRPr lang="zh-CN" altLang="en-US" sz="1200">
                        <a:solidFill>
                          <a:schemeClr val="bg1">
                            <a:lumMod val="50000"/>
                          </a:schemeClr>
                        </a:solidFill>
                        <a:latin typeface="微软雅黑" panose="020B0503020204020204" pitchFamily="34" charset="-122"/>
                        <a:ea typeface="微软雅黑" panose="020B0503020204020204" pitchFamily="34" charset="-122"/>
                      </a:endParaRPr>
                    </a:p>
                  </a:txBody>
                  <a:tcPr marL="101600" marR="101600" marT="50803" marB="50803"/>
                </a:tc>
                <a:tc>
                  <a:txBody>
                    <a:bodyPr/>
                    <a:lstStyle/>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Slock B</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读</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B=2</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Y=B</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B</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Xlock A</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 </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A=Y+1</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写回</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A=3</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A</a:t>
                      </a:r>
                    </a:p>
                    <a:p>
                      <a:endPar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endParaRPr>
                    </a:p>
                  </a:txBody>
                  <a:tcPr marL="101600" marR="101600" marT="50803" marB="50803"/>
                </a:tc>
                <a:tc>
                  <a:txBody>
                    <a:bodyPr/>
                    <a:lstStyle/>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Slock A</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等待</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等待</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等待</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等待</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Slock A</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读</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A=3</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X=A</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A</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Xlock B</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B=X+1</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写回</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B=4</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B </a:t>
                      </a:r>
                      <a:endPar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endParaRPr>
                    </a:p>
                  </a:txBody>
                  <a:tcPr marL="101600" marR="101600" marT="50803" marB="50803"/>
                </a:tc>
                <a:tc>
                  <a:txBody>
                    <a:bodyPr/>
                    <a:lstStyle/>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Slock B</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读</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B=2</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Y=B</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B</a:t>
                      </a: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Xlock A</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A=Y+1</a:t>
                      </a:r>
                    </a:p>
                    <a:p>
                      <a:pPr algn="l" eaLnBrk="1" hangingPunct="1">
                        <a:spcBef>
                          <a:spcPct val="0"/>
                        </a:spcBef>
                      </a:pPr>
                      <a:r>
                        <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rPr>
                        <a:t>写回</a:t>
                      </a: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A=3</a:t>
                      </a:r>
                    </a:p>
                    <a:p>
                      <a:pPr algn="l" eaLnBrk="1" hangingPunct="1">
                        <a:spcBef>
                          <a:spcPct val="0"/>
                        </a:spcBef>
                      </a:pPr>
                      <a:r>
                        <a:rPr lang="en-US" altLang="zh-CN" sz="1200" b="1" kern="1200">
                          <a:solidFill>
                            <a:schemeClr val="bg1">
                              <a:lumMod val="50000"/>
                            </a:schemeClr>
                          </a:solidFill>
                          <a:latin typeface="微软雅黑" panose="020B0503020204020204" pitchFamily="34" charset="-122"/>
                          <a:ea typeface="微软雅黑" panose="020B0503020204020204" pitchFamily="34" charset="-122"/>
                          <a:cs typeface="+mn-cs"/>
                        </a:rPr>
                        <a:t>Unlock A</a:t>
                      </a:r>
                      <a:endParaRPr lang="zh-CN" altLang="en-US" sz="1200" b="1" kern="1200">
                        <a:solidFill>
                          <a:schemeClr val="bg1">
                            <a:lumMod val="50000"/>
                          </a:schemeClr>
                        </a:solidFill>
                        <a:latin typeface="微软雅黑" panose="020B0503020204020204" pitchFamily="34" charset="-122"/>
                        <a:ea typeface="微软雅黑" panose="020B0503020204020204" pitchFamily="34" charset="-122"/>
                        <a:cs typeface="+mn-cs"/>
                      </a:endParaRPr>
                    </a:p>
                  </a:txBody>
                  <a:tcPr marL="101600" marR="101600" marT="50803" marB="50803"/>
                </a:tc>
                <a:tc>
                  <a:txBody>
                    <a:bodyPr/>
                    <a:lstStyle/>
                    <a:p>
                      <a:pPr algn="l" eaLnBrk="1" hangingPunct="1">
                        <a:spcBef>
                          <a:spcPct val="0"/>
                        </a:spcBef>
                      </a:pPr>
                      <a:r>
                        <a:rPr lang="en-US" altLang="zh-CN" sz="1200" b="1" kern="1200" dirty="0" err="1">
                          <a:solidFill>
                            <a:schemeClr val="bg1">
                              <a:lumMod val="50000"/>
                            </a:schemeClr>
                          </a:solidFill>
                          <a:latin typeface="微软雅黑" panose="020B0503020204020204" pitchFamily="34" charset="-122"/>
                          <a:ea typeface="微软雅黑" panose="020B0503020204020204" pitchFamily="34" charset="-122"/>
                          <a:cs typeface="+mn-cs"/>
                        </a:rPr>
                        <a:t>Slock</a:t>
                      </a: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 A</a:t>
                      </a:r>
                    </a:p>
                    <a:p>
                      <a:pPr algn="l" eaLnBrk="1" hangingPunct="1">
                        <a:spcBef>
                          <a:spcPct val="0"/>
                        </a:spcBef>
                      </a:pPr>
                      <a:r>
                        <a:rPr lang="zh-CN" altLang="en-US" sz="1200" b="1" kern="1200" dirty="0">
                          <a:solidFill>
                            <a:schemeClr val="bg1">
                              <a:lumMod val="50000"/>
                            </a:schemeClr>
                          </a:solidFill>
                          <a:latin typeface="微软雅黑" panose="020B0503020204020204" pitchFamily="34" charset="-122"/>
                          <a:ea typeface="微软雅黑" panose="020B0503020204020204" pitchFamily="34" charset="-122"/>
                          <a:cs typeface="+mn-cs"/>
                        </a:rPr>
                        <a:t>读</a:t>
                      </a: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A=2</a:t>
                      </a:r>
                    </a:p>
                    <a:p>
                      <a:pPr algn="l" eaLnBrk="1" hangingPunct="1">
                        <a:spcBef>
                          <a:spcPct val="0"/>
                        </a:spcBef>
                      </a:pP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X=A</a:t>
                      </a:r>
                    </a:p>
                    <a:p>
                      <a:pPr algn="l" eaLnBrk="1" hangingPunct="1">
                        <a:spcBef>
                          <a:spcPct val="0"/>
                        </a:spcBef>
                      </a:pP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Unlock A</a:t>
                      </a:r>
                    </a:p>
                    <a:p>
                      <a:pPr algn="l" eaLnBrk="1" hangingPunct="1">
                        <a:spcBef>
                          <a:spcPct val="0"/>
                        </a:spcBef>
                      </a:pPr>
                      <a:endPar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endPar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endParaRPr>
                    </a:p>
                    <a:p>
                      <a:pPr algn="l" eaLnBrk="1" hangingPunct="1">
                        <a:spcBef>
                          <a:spcPct val="0"/>
                        </a:spcBef>
                      </a:pPr>
                      <a:r>
                        <a:rPr lang="en-US" altLang="zh-CN" sz="1200" b="1" kern="1200" dirty="0" err="1">
                          <a:solidFill>
                            <a:schemeClr val="bg1">
                              <a:lumMod val="50000"/>
                            </a:schemeClr>
                          </a:solidFill>
                          <a:latin typeface="微软雅黑" panose="020B0503020204020204" pitchFamily="34" charset="-122"/>
                          <a:ea typeface="微软雅黑" panose="020B0503020204020204" pitchFamily="34" charset="-122"/>
                          <a:cs typeface="+mn-cs"/>
                        </a:rPr>
                        <a:t>Xlock</a:t>
                      </a: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 B</a:t>
                      </a:r>
                    </a:p>
                    <a:p>
                      <a:pPr algn="l" eaLnBrk="1" hangingPunct="1">
                        <a:spcBef>
                          <a:spcPct val="0"/>
                        </a:spcBef>
                      </a:pPr>
                      <a:r>
                        <a:rPr lang="zh-CN" altLang="en-US" sz="1200" b="1" kern="1200" dirty="0">
                          <a:solidFill>
                            <a:schemeClr val="bg1">
                              <a:lumMod val="50000"/>
                            </a:schemeClr>
                          </a:solidFill>
                          <a:latin typeface="微软雅黑" panose="020B0503020204020204" pitchFamily="34" charset="-122"/>
                          <a:ea typeface="微软雅黑" panose="020B0503020204020204" pitchFamily="34" charset="-122"/>
                          <a:cs typeface="+mn-cs"/>
                        </a:rPr>
                        <a:t>等待</a:t>
                      </a:r>
                    </a:p>
                    <a:p>
                      <a:pPr algn="l" eaLnBrk="1" hangingPunct="1">
                        <a:spcBef>
                          <a:spcPct val="0"/>
                        </a:spcBef>
                      </a:pPr>
                      <a:r>
                        <a:rPr lang="en-US" altLang="zh-CN" sz="1200" b="1" kern="1200" dirty="0" err="1">
                          <a:solidFill>
                            <a:schemeClr val="bg1">
                              <a:lumMod val="50000"/>
                            </a:schemeClr>
                          </a:solidFill>
                          <a:latin typeface="微软雅黑" panose="020B0503020204020204" pitchFamily="34" charset="-122"/>
                          <a:ea typeface="微软雅黑" panose="020B0503020204020204" pitchFamily="34" charset="-122"/>
                          <a:cs typeface="+mn-cs"/>
                        </a:rPr>
                        <a:t>Xlock</a:t>
                      </a: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 B</a:t>
                      </a:r>
                    </a:p>
                    <a:p>
                      <a:pPr algn="l" eaLnBrk="1" hangingPunct="1">
                        <a:spcBef>
                          <a:spcPct val="0"/>
                        </a:spcBef>
                      </a:pP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B=X+1</a:t>
                      </a:r>
                    </a:p>
                    <a:p>
                      <a:pPr algn="l" eaLnBrk="1" hangingPunct="1">
                        <a:spcBef>
                          <a:spcPct val="0"/>
                        </a:spcBef>
                      </a:pPr>
                      <a:r>
                        <a:rPr lang="zh-CN" altLang="en-US" sz="1200" b="1" kern="1200" dirty="0">
                          <a:solidFill>
                            <a:schemeClr val="bg1">
                              <a:lumMod val="50000"/>
                            </a:schemeClr>
                          </a:solidFill>
                          <a:latin typeface="微软雅黑" panose="020B0503020204020204" pitchFamily="34" charset="-122"/>
                          <a:ea typeface="微软雅黑" panose="020B0503020204020204" pitchFamily="34" charset="-122"/>
                          <a:cs typeface="+mn-cs"/>
                        </a:rPr>
                        <a:t>写回</a:t>
                      </a: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B=3</a:t>
                      </a:r>
                    </a:p>
                    <a:p>
                      <a:pPr algn="l" eaLnBrk="1" hangingPunct="1">
                        <a:spcBef>
                          <a:spcPct val="0"/>
                        </a:spcBef>
                      </a:pPr>
                      <a:r>
                        <a:rPr lang="en-US" altLang="zh-CN" sz="1200" b="1" kern="1200" dirty="0">
                          <a:solidFill>
                            <a:schemeClr val="bg1">
                              <a:lumMod val="50000"/>
                            </a:schemeClr>
                          </a:solidFill>
                          <a:latin typeface="微软雅黑" panose="020B0503020204020204" pitchFamily="34" charset="-122"/>
                          <a:ea typeface="微软雅黑" panose="020B0503020204020204" pitchFamily="34" charset="-122"/>
                          <a:cs typeface="+mn-cs"/>
                        </a:rPr>
                        <a:t>Unlock B </a:t>
                      </a:r>
                    </a:p>
                    <a:p>
                      <a:endParaRPr lang="zh-CN" altLang="en-US" sz="1200" b="1" kern="1200" dirty="0">
                        <a:solidFill>
                          <a:schemeClr val="bg1">
                            <a:lumMod val="50000"/>
                          </a:schemeClr>
                        </a:solidFill>
                        <a:latin typeface="微软雅黑" panose="020B0503020204020204" pitchFamily="34" charset="-122"/>
                        <a:ea typeface="微软雅黑" panose="020B0503020204020204" pitchFamily="34" charset="-122"/>
                        <a:cs typeface="+mn-cs"/>
                      </a:endParaRPr>
                    </a:p>
                  </a:txBody>
                  <a:tcPr marL="101600" marR="101600" marT="50803" marB="50803"/>
                </a:tc>
                <a:extLst>
                  <a:ext uri="{0D108BD9-81ED-4DB2-BD59-A6C34878D82A}">
                    <a16:rowId xmlns:a16="http://schemas.microsoft.com/office/drawing/2014/main" val="10001"/>
                  </a:ext>
                </a:extLst>
              </a:tr>
            </a:tbl>
          </a:graphicData>
        </a:graphic>
      </p:graphicFrame>
      <p:sp>
        <p:nvSpPr>
          <p:cNvPr id="76825"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两段锁协议</a:t>
            </a:r>
          </a:p>
        </p:txBody>
      </p:sp>
      <p:sp>
        <p:nvSpPr>
          <p:cNvPr id="66571" name="Rectangle 11"/>
          <p:cNvSpPr>
            <a:spLocks noChangeArrowheads="1"/>
          </p:cNvSpPr>
          <p:nvPr/>
        </p:nvSpPr>
        <p:spPr bwMode="auto">
          <a:xfrm>
            <a:off x="1403846" y="5018264"/>
            <a:ext cx="2540000" cy="652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pPr algn="ctr" eaLnBrk="1" hangingPunct="1">
              <a:defRPr/>
            </a:pPr>
            <a:r>
              <a:rPr kumimoji="1" lang="en-US" altLang="zh-CN" sz="1556" b="1">
                <a:solidFill>
                  <a:schemeClr val="tx2">
                    <a:lumMod val="50000"/>
                  </a:schemeClr>
                </a:solidFill>
                <a:latin typeface="微软雅黑" panose="020B0503020204020204" pitchFamily="34" charset="-122"/>
                <a:ea typeface="微软雅黑" panose="020B0503020204020204" pitchFamily="34" charset="-122"/>
              </a:rPr>
              <a:t> (a) </a:t>
            </a:r>
            <a:r>
              <a:rPr kumimoji="1" lang="zh-CN" altLang="en-US" sz="1556" b="1">
                <a:solidFill>
                  <a:schemeClr val="tx2">
                    <a:lumMod val="50000"/>
                  </a:schemeClr>
                </a:solidFill>
                <a:latin typeface="微软雅黑" panose="020B0503020204020204" pitchFamily="34" charset="-122"/>
                <a:ea typeface="微软雅黑" panose="020B0503020204020204" pitchFamily="34" charset="-122"/>
              </a:rPr>
              <a:t>遵守两段锁协议</a:t>
            </a:r>
          </a:p>
          <a:p>
            <a:pPr algn="ctr" eaLnBrk="1" hangingPunct="1">
              <a:defRPr/>
            </a:pPr>
            <a:r>
              <a:rPr kumimoji="1" lang="zh-CN" altLang="en-US" sz="1556" b="1">
                <a:solidFill>
                  <a:schemeClr val="tx2">
                    <a:lumMod val="50000"/>
                  </a:schemeClr>
                </a:solidFill>
                <a:latin typeface="微软雅黑" panose="020B0503020204020204" pitchFamily="34" charset="-122"/>
                <a:ea typeface="微软雅黑" panose="020B0503020204020204" pitchFamily="34" charset="-122"/>
              </a:rPr>
              <a:t>可串行化的调度 </a:t>
            </a:r>
          </a:p>
        </p:txBody>
      </p:sp>
      <p:sp>
        <p:nvSpPr>
          <p:cNvPr id="66572" name="Rectangle 12"/>
          <p:cNvSpPr>
            <a:spLocks noChangeArrowheads="1"/>
          </p:cNvSpPr>
          <p:nvPr/>
        </p:nvSpPr>
        <p:spPr bwMode="auto">
          <a:xfrm>
            <a:off x="3783332" y="5154084"/>
            <a:ext cx="2540000" cy="423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pPr algn="ctr" eaLnBrk="1" hangingPunct="1">
              <a:defRPr/>
            </a:pPr>
            <a:r>
              <a:rPr kumimoji="1" lang="en-US" altLang="zh-CN" sz="1556" b="1">
                <a:solidFill>
                  <a:schemeClr val="tx2">
                    <a:lumMod val="50000"/>
                  </a:schemeClr>
                </a:solidFill>
                <a:latin typeface="微软雅黑" panose="020B0503020204020204" pitchFamily="34" charset="-122"/>
                <a:ea typeface="微软雅黑" panose="020B0503020204020204" pitchFamily="34" charset="-122"/>
              </a:rPr>
              <a:t>(b) </a:t>
            </a:r>
            <a:r>
              <a:rPr kumimoji="1" lang="zh-CN" altLang="en-US" sz="1556" b="1">
                <a:solidFill>
                  <a:schemeClr val="tx2">
                    <a:lumMod val="50000"/>
                  </a:schemeClr>
                </a:solidFill>
                <a:latin typeface="微软雅黑" panose="020B0503020204020204" pitchFamily="34" charset="-122"/>
                <a:ea typeface="微软雅黑" panose="020B0503020204020204" pitchFamily="34" charset="-122"/>
              </a:rPr>
              <a:t>不遵守两段锁协议</a:t>
            </a:r>
          </a:p>
          <a:p>
            <a:pPr algn="ctr" eaLnBrk="1" hangingPunct="1">
              <a:defRPr/>
            </a:pPr>
            <a:r>
              <a:rPr kumimoji="1" lang="zh-CN" altLang="en-US" sz="1556" b="1">
                <a:solidFill>
                  <a:schemeClr val="tx2">
                    <a:lumMod val="50000"/>
                  </a:schemeClr>
                </a:solidFill>
                <a:latin typeface="微软雅黑" panose="020B0503020204020204" pitchFamily="34" charset="-122"/>
                <a:ea typeface="微软雅黑" panose="020B0503020204020204" pitchFamily="34" charset="-122"/>
              </a:rPr>
              <a:t>可串行化的调度 </a:t>
            </a:r>
          </a:p>
        </p:txBody>
      </p:sp>
      <p:sp>
        <p:nvSpPr>
          <p:cNvPr id="66577" name="Rectangle 17"/>
          <p:cNvSpPr>
            <a:spLocks noChangeArrowheads="1"/>
          </p:cNvSpPr>
          <p:nvPr/>
        </p:nvSpPr>
        <p:spPr bwMode="auto">
          <a:xfrm>
            <a:off x="5944096" y="5009444"/>
            <a:ext cx="2709333" cy="705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0000" tIns="52000" rIns="100000" bIns="52000" anchor="ctr"/>
          <a:lstStyle/>
          <a:p>
            <a:pPr algn="ctr" eaLnBrk="1" hangingPunct="1">
              <a:defRPr/>
            </a:pPr>
            <a:r>
              <a:rPr kumimoji="1" lang="en-US" altLang="zh-CN" sz="1556" b="1" dirty="0">
                <a:solidFill>
                  <a:schemeClr val="tx2">
                    <a:lumMod val="50000"/>
                  </a:schemeClr>
                </a:solidFill>
                <a:latin typeface="微软雅黑" panose="020B0503020204020204" pitchFamily="34" charset="-122"/>
                <a:ea typeface="微软雅黑" panose="020B0503020204020204" pitchFamily="34" charset="-122"/>
              </a:rPr>
              <a:t>(c) </a:t>
            </a:r>
            <a:r>
              <a:rPr kumimoji="1" lang="zh-CN" altLang="en-US" sz="1556" b="1" dirty="0">
                <a:solidFill>
                  <a:schemeClr val="tx2">
                    <a:lumMod val="50000"/>
                  </a:schemeClr>
                </a:solidFill>
                <a:latin typeface="微软雅黑" panose="020B0503020204020204" pitchFamily="34" charset="-122"/>
                <a:ea typeface="微软雅黑" panose="020B0503020204020204" pitchFamily="34" charset="-122"/>
              </a:rPr>
              <a:t>不遵守两段锁协议 </a:t>
            </a:r>
          </a:p>
          <a:p>
            <a:pPr algn="ctr" eaLnBrk="1" hangingPunct="1">
              <a:defRPr/>
            </a:pPr>
            <a:r>
              <a:rPr kumimoji="1" lang="zh-CN" altLang="en-US" sz="1556" b="1" dirty="0">
                <a:solidFill>
                  <a:schemeClr val="tx2">
                    <a:lumMod val="50000"/>
                  </a:schemeClr>
                </a:solidFill>
                <a:latin typeface="微软雅黑" panose="020B0503020204020204" pitchFamily="34" charset="-122"/>
                <a:ea typeface="微软雅黑" panose="020B0503020204020204" pitchFamily="34" charset="-122"/>
              </a:rPr>
              <a:t>不可串行化的调度</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两段锁协议与防止死锁的一次封锁法</a:t>
            </a:r>
          </a:p>
        </p:txBody>
      </p:sp>
      <p:sp>
        <p:nvSpPr>
          <p:cNvPr id="64515" name="Rectangle 3"/>
          <p:cNvSpPr>
            <a:spLocks noGrp="1" noChangeArrowheads="1"/>
          </p:cNvSpPr>
          <p:nvPr>
            <p:ph sz="quarter" idx="10"/>
          </p:nvPr>
        </p:nvSpPr>
        <p:spPr>
          <a:xfrm>
            <a:off x="687513" y="769938"/>
            <a:ext cx="9001000" cy="2627044"/>
          </a:xfrm>
          <a:ln>
            <a:prstDash val="dash"/>
            <a:miter lim="800000"/>
            <a:headEnd/>
            <a:tailEnd/>
          </a:ln>
        </p:spPr>
        <p:txBody>
          <a:bodyPr lIns="79228" tIns="39613" rIns="79228" bIns="39613">
            <a:spAutoFit/>
          </a:bodyPr>
          <a:lstStyle/>
          <a:p>
            <a:pPr eaLnBrk="1" hangingPunct="1">
              <a:lnSpc>
                <a:spcPct val="150000"/>
              </a:lnSpc>
              <a:defRPr/>
            </a:pPr>
            <a:r>
              <a:rPr lang="zh-CN" altLang="en-US" dirty="0">
                <a:solidFill>
                  <a:schemeClr val="tx1">
                    <a:lumMod val="50000"/>
                    <a:lumOff val="50000"/>
                  </a:schemeClr>
                </a:solidFill>
              </a:rPr>
              <a:t>一次封锁法要求每个事务必须一次将所有要使用的数据全部加锁，否则就不能继续执行，因此</a:t>
            </a:r>
            <a:r>
              <a:rPr lang="zh-CN" altLang="en-US" dirty="0">
                <a:solidFill>
                  <a:schemeClr val="tx1">
                    <a:lumMod val="50000"/>
                    <a:lumOff val="50000"/>
                  </a:schemeClr>
                </a:solidFill>
                <a:highlight>
                  <a:srgbClr val="FFFF00"/>
                </a:highlight>
              </a:rPr>
              <a:t>一次封锁法遵守两段锁协议</a:t>
            </a:r>
          </a:p>
          <a:p>
            <a:pPr eaLnBrk="1" hangingPunct="1">
              <a:lnSpc>
                <a:spcPct val="150000"/>
              </a:lnSpc>
              <a:defRPr/>
            </a:pPr>
            <a:r>
              <a:rPr lang="zh-CN" altLang="en-US" dirty="0">
                <a:solidFill>
                  <a:schemeClr val="tx1">
                    <a:lumMod val="50000"/>
                    <a:lumOff val="50000"/>
                  </a:schemeClr>
                </a:solidFill>
              </a:rPr>
              <a:t>但是两段锁协议并不要求事务必须一次将所有要使用的数据全部加锁</a:t>
            </a:r>
            <a:r>
              <a:rPr lang="en-US" altLang="zh-CN" dirty="0">
                <a:solidFill>
                  <a:schemeClr val="tx1">
                    <a:lumMod val="50000"/>
                    <a:lumOff val="50000"/>
                  </a:schemeClr>
                </a:solidFill>
              </a:rPr>
              <a:t>(</a:t>
            </a:r>
            <a:r>
              <a:rPr lang="zh-CN" altLang="en-US" dirty="0">
                <a:solidFill>
                  <a:srgbClr val="FF0000"/>
                </a:solidFill>
              </a:rPr>
              <a:t>只要宏观上有一个时间点，之前只有加锁，之后只有释放锁</a:t>
            </a:r>
            <a:r>
              <a:rPr lang="en-US" altLang="zh-CN" dirty="0">
                <a:solidFill>
                  <a:schemeClr val="tx1">
                    <a:lumMod val="50000"/>
                    <a:lumOff val="50000"/>
                  </a:schemeClr>
                </a:solidFill>
              </a:rPr>
              <a:t>)</a:t>
            </a:r>
            <a:r>
              <a:rPr lang="zh-CN" altLang="en-US" dirty="0">
                <a:solidFill>
                  <a:schemeClr val="tx1">
                    <a:lumMod val="50000"/>
                    <a:lumOff val="50000"/>
                  </a:schemeClr>
                </a:solidFill>
              </a:rPr>
              <a:t>，因此遵守两段锁协议的事务可能发生死锁</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highlight>
                  <a:srgbClr val="FFFF00"/>
                </a:highlight>
              </a:rPr>
              <a:t>遵守两段锁协议的事务同样会发生死锁</a:t>
            </a:r>
          </a:p>
        </p:txBody>
      </p:sp>
      <p:sp>
        <p:nvSpPr>
          <p:cNvPr id="68612" name="Rectangle 4"/>
          <p:cNvSpPr>
            <a:spLocks noChangeArrowheads="1"/>
          </p:cNvSpPr>
          <p:nvPr/>
        </p:nvSpPr>
        <p:spPr bwMode="auto">
          <a:xfrm>
            <a:off x="2360083" y="1109487"/>
            <a:ext cx="1596320" cy="3457222"/>
          </a:xfrm>
          <a:prstGeom prst="rect">
            <a:avLst/>
          </a:prstGeom>
          <a:solidFill>
            <a:schemeClr val="accent3">
              <a:lumMod val="60000"/>
              <a:lumOff val="40000"/>
            </a:schemeClr>
          </a:solidFill>
          <a:ln>
            <a:noFill/>
          </a:ln>
          <a:effectLst/>
        </p:spPr>
        <p:txBody>
          <a:bodyPr wrap="none" lIns="100000" tIns="52000" rIns="100000" bIns="52000" anchor="ctr"/>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r>
              <a:rPr kumimoji="1" lang="en-US" altLang="zh-CN" sz="2222" b="1">
                <a:solidFill>
                  <a:schemeClr val="bg1">
                    <a:lumMod val="50000"/>
                  </a:schemeClr>
                </a:solidFill>
                <a:latin typeface="微软雅黑" pitchFamily="34" charset="-122"/>
                <a:ea typeface="微软雅黑" pitchFamily="34" charset="-122"/>
              </a:rPr>
              <a:t>T</a:t>
            </a:r>
            <a:r>
              <a:rPr kumimoji="1" lang="en-US" altLang="zh-CN" sz="2222" b="1" baseline="-30000">
                <a:solidFill>
                  <a:schemeClr val="bg1">
                    <a:lumMod val="50000"/>
                  </a:schemeClr>
                </a:solidFill>
                <a:latin typeface="微软雅黑" pitchFamily="34" charset="-122"/>
                <a:ea typeface="微软雅黑" pitchFamily="34" charset="-122"/>
              </a:rPr>
              <a:t>1</a:t>
            </a:r>
          </a:p>
          <a:p>
            <a:pPr algn="ctr" eaLnBrk="1" hangingPunct="1">
              <a:defRPr/>
            </a:pPr>
            <a:endParaRPr kumimoji="1" lang="en-US" altLang="zh-CN" sz="2222" b="1">
              <a:solidFill>
                <a:schemeClr val="bg1">
                  <a:lumMod val="50000"/>
                </a:schemeClr>
              </a:solidFill>
              <a:latin typeface="微软雅黑" pitchFamily="34" charset="-122"/>
              <a:ea typeface="微软雅黑" pitchFamily="34" charset="-122"/>
            </a:endParaRP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Slock B</a:t>
            </a:r>
          </a:p>
          <a:p>
            <a:pPr algn="ctr" eaLnBrk="1" hangingPunct="1">
              <a:defRPr/>
            </a:pPr>
            <a:r>
              <a:rPr kumimoji="1" lang="zh-CN" altLang="en-US" sz="2222">
                <a:solidFill>
                  <a:schemeClr val="bg1">
                    <a:lumMod val="50000"/>
                  </a:schemeClr>
                </a:solidFill>
                <a:latin typeface="微软雅黑" pitchFamily="34" charset="-122"/>
                <a:ea typeface="微软雅黑" pitchFamily="34" charset="-122"/>
              </a:rPr>
              <a:t>读</a:t>
            </a:r>
            <a:r>
              <a:rPr kumimoji="1" lang="en-US" altLang="zh-CN" sz="2222">
                <a:solidFill>
                  <a:schemeClr val="bg1">
                    <a:lumMod val="50000"/>
                  </a:schemeClr>
                </a:solidFill>
                <a:latin typeface="微软雅黑" pitchFamily="34" charset="-122"/>
                <a:ea typeface="微软雅黑" pitchFamily="34" charset="-122"/>
              </a:rPr>
              <a:t>B=2</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 </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 </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Xlock A</a:t>
            </a:r>
          </a:p>
          <a:p>
            <a:pPr algn="ctr" eaLnBrk="1" hangingPunct="1">
              <a:defRPr/>
            </a:pPr>
            <a:r>
              <a:rPr kumimoji="1" lang="zh-CN" altLang="en-US" sz="2222">
                <a:solidFill>
                  <a:schemeClr val="bg1">
                    <a:lumMod val="50000"/>
                  </a:schemeClr>
                </a:solidFill>
                <a:latin typeface="微软雅黑" pitchFamily="34" charset="-122"/>
                <a:ea typeface="微软雅黑" pitchFamily="34" charset="-122"/>
              </a:rPr>
              <a:t>等待</a:t>
            </a:r>
          </a:p>
          <a:p>
            <a:pPr algn="ctr" eaLnBrk="1" hangingPunct="1">
              <a:defRPr/>
            </a:pPr>
            <a:r>
              <a:rPr kumimoji="1" lang="zh-CN" altLang="en-US" sz="2222">
                <a:solidFill>
                  <a:schemeClr val="bg1">
                    <a:lumMod val="50000"/>
                  </a:schemeClr>
                </a:solidFill>
                <a:latin typeface="微软雅黑" pitchFamily="34" charset="-122"/>
                <a:ea typeface="微软雅黑" pitchFamily="34" charset="-122"/>
              </a:rPr>
              <a:t>等待</a:t>
            </a:r>
          </a:p>
          <a:p>
            <a:pPr algn="ctr" eaLnBrk="1" hangingPunct="1">
              <a:defRPr/>
            </a:pPr>
            <a:endParaRPr kumimoji="1" lang="en-US" altLang="zh-CN" sz="2222" b="1">
              <a:solidFill>
                <a:schemeClr val="bg1">
                  <a:lumMod val="50000"/>
                </a:schemeClr>
              </a:solidFill>
              <a:latin typeface="微软雅黑" pitchFamily="34" charset="-122"/>
              <a:ea typeface="微软雅黑" pitchFamily="34" charset="-122"/>
            </a:endParaRPr>
          </a:p>
        </p:txBody>
      </p:sp>
      <p:sp>
        <p:nvSpPr>
          <p:cNvPr id="68613" name="Rectangle 5"/>
          <p:cNvSpPr>
            <a:spLocks noChangeArrowheads="1"/>
          </p:cNvSpPr>
          <p:nvPr/>
        </p:nvSpPr>
        <p:spPr bwMode="auto">
          <a:xfrm>
            <a:off x="4295070" y="1109487"/>
            <a:ext cx="1504597" cy="3457222"/>
          </a:xfrm>
          <a:prstGeom prst="rect">
            <a:avLst/>
          </a:prstGeom>
          <a:solidFill>
            <a:srgbClr val="FFC000"/>
          </a:solidFill>
          <a:ln>
            <a:noFill/>
          </a:ln>
          <a:effectLst/>
        </p:spPr>
        <p:txBody>
          <a:bodyPr wrap="none" lIns="100000" tIns="52000" rIns="100000" bIns="52000" anchor="ctr"/>
          <a:lstStyle>
            <a:lvl1pPr eaLnBrk="0" hangingPunct="0">
              <a:defRPr sz="3200">
                <a:solidFill>
                  <a:schemeClr val="tx1"/>
                </a:solidFill>
                <a:latin typeface="Arial" charset="0"/>
                <a:ea typeface="宋体" charset="-122"/>
              </a:defRPr>
            </a:lvl1pPr>
            <a:lvl2pPr marL="742950" indent="-285750" eaLnBrk="0" hangingPunct="0">
              <a:defRPr sz="3200">
                <a:solidFill>
                  <a:schemeClr val="tx1"/>
                </a:solidFill>
                <a:latin typeface="Arial" charset="0"/>
                <a:ea typeface="宋体" charset="-122"/>
              </a:defRPr>
            </a:lvl2pPr>
            <a:lvl3pPr marL="1143000" indent="-228600" eaLnBrk="0" hangingPunct="0">
              <a:defRPr sz="3200">
                <a:solidFill>
                  <a:schemeClr val="tx1"/>
                </a:solidFill>
                <a:latin typeface="Arial" charset="0"/>
                <a:ea typeface="宋体" charset="-122"/>
              </a:defRPr>
            </a:lvl3pPr>
            <a:lvl4pPr marL="1600200" indent="-228600" eaLnBrk="0" hangingPunct="0">
              <a:defRPr sz="3200">
                <a:solidFill>
                  <a:schemeClr val="tx1"/>
                </a:solidFill>
                <a:latin typeface="Arial" charset="0"/>
                <a:ea typeface="宋体" charset="-122"/>
              </a:defRPr>
            </a:lvl4pPr>
            <a:lvl5pPr marL="2057400" indent="-228600" eaLnBrk="0" hangingPunct="0">
              <a:defRPr sz="3200">
                <a:solidFill>
                  <a:schemeClr val="tx1"/>
                </a:solidFill>
                <a:latin typeface="Arial" charset="0"/>
                <a:ea typeface="宋体" charset="-122"/>
              </a:defRPr>
            </a:lvl5pPr>
            <a:lvl6pPr marL="2514600" indent="-228600" algn="ctr" eaLnBrk="0" fontAlgn="base" hangingPunct="0">
              <a:spcBef>
                <a:spcPct val="20000"/>
              </a:spcBef>
              <a:spcAft>
                <a:spcPct val="0"/>
              </a:spcAft>
              <a:defRPr sz="3200">
                <a:solidFill>
                  <a:schemeClr val="tx1"/>
                </a:solidFill>
                <a:latin typeface="Arial" charset="0"/>
                <a:ea typeface="宋体" charset="-122"/>
              </a:defRPr>
            </a:lvl6pPr>
            <a:lvl7pPr marL="2971800" indent="-228600" algn="ctr" eaLnBrk="0" fontAlgn="base" hangingPunct="0">
              <a:spcBef>
                <a:spcPct val="20000"/>
              </a:spcBef>
              <a:spcAft>
                <a:spcPct val="0"/>
              </a:spcAft>
              <a:defRPr sz="3200">
                <a:solidFill>
                  <a:schemeClr val="tx1"/>
                </a:solidFill>
                <a:latin typeface="Arial" charset="0"/>
                <a:ea typeface="宋体" charset="-122"/>
              </a:defRPr>
            </a:lvl7pPr>
            <a:lvl8pPr marL="3429000" indent="-228600" algn="ctr" eaLnBrk="0" fontAlgn="base" hangingPunct="0">
              <a:spcBef>
                <a:spcPct val="20000"/>
              </a:spcBef>
              <a:spcAft>
                <a:spcPct val="0"/>
              </a:spcAft>
              <a:defRPr sz="3200">
                <a:solidFill>
                  <a:schemeClr val="tx1"/>
                </a:solidFill>
                <a:latin typeface="Arial" charset="0"/>
                <a:ea typeface="宋体" charset="-122"/>
              </a:defRPr>
            </a:lvl8pPr>
            <a:lvl9pPr marL="3886200" indent="-228600" algn="ctr" eaLnBrk="0" fontAlgn="base" hangingPunct="0">
              <a:spcBef>
                <a:spcPct val="20000"/>
              </a:spcBef>
              <a:spcAft>
                <a:spcPct val="0"/>
              </a:spcAft>
              <a:defRPr sz="3200">
                <a:solidFill>
                  <a:schemeClr val="tx1"/>
                </a:solidFill>
                <a:latin typeface="Arial" charset="0"/>
                <a:ea typeface="宋体" charset="-122"/>
              </a:defRPr>
            </a:lvl9pPr>
          </a:lstStyle>
          <a:p>
            <a:pPr algn="ctr" eaLnBrk="1" hangingPunct="1">
              <a:defRPr/>
            </a:pPr>
            <a:endParaRPr kumimoji="1" lang="en-US" altLang="zh-CN" sz="2222" b="1">
              <a:solidFill>
                <a:schemeClr val="bg1">
                  <a:lumMod val="50000"/>
                </a:schemeClr>
              </a:solidFill>
              <a:latin typeface="微软雅黑" pitchFamily="34" charset="-122"/>
              <a:ea typeface="微软雅黑" pitchFamily="34" charset="-122"/>
            </a:endParaRPr>
          </a:p>
          <a:p>
            <a:pPr algn="ctr" eaLnBrk="1" hangingPunct="1">
              <a:defRPr/>
            </a:pPr>
            <a:r>
              <a:rPr kumimoji="1" lang="en-US" altLang="zh-CN" sz="2222" b="1">
                <a:solidFill>
                  <a:schemeClr val="bg1">
                    <a:lumMod val="50000"/>
                  </a:schemeClr>
                </a:solidFill>
                <a:latin typeface="微软雅黑" pitchFamily="34" charset="-122"/>
                <a:ea typeface="微软雅黑" pitchFamily="34" charset="-122"/>
              </a:rPr>
              <a:t>T</a:t>
            </a:r>
            <a:r>
              <a:rPr kumimoji="1" lang="en-US" altLang="zh-CN" sz="2222" b="1" baseline="-30000">
                <a:solidFill>
                  <a:schemeClr val="bg1">
                    <a:lumMod val="50000"/>
                  </a:schemeClr>
                </a:solidFill>
                <a:latin typeface="微软雅黑" pitchFamily="34" charset="-122"/>
                <a:ea typeface="微软雅黑" pitchFamily="34" charset="-122"/>
              </a:rPr>
              <a:t>2</a:t>
            </a:r>
          </a:p>
          <a:p>
            <a:pPr algn="ctr" eaLnBrk="1" hangingPunct="1">
              <a:defRPr/>
            </a:pPr>
            <a:endParaRPr kumimoji="1" lang="en-US" altLang="zh-CN" sz="2222" b="1">
              <a:solidFill>
                <a:schemeClr val="bg1">
                  <a:lumMod val="50000"/>
                </a:schemeClr>
              </a:solidFill>
              <a:latin typeface="微软雅黑" pitchFamily="34" charset="-122"/>
              <a:ea typeface="微软雅黑" pitchFamily="34" charset="-122"/>
            </a:endParaRPr>
          </a:p>
          <a:p>
            <a:pPr algn="ctr" eaLnBrk="1" hangingPunct="1">
              <a:defRPr/>
            </a:pPr>
            <a:r>
              <a:rPr kumimoji="1" lang="en-US" altLang="zh-CN" sz="2222" b="1">
                <a:solidFill>
                  <a:schemeClr val="bg1">
                    <a:lumMod val="50000"/>
                  </a:schemeClr>
                </a:solidFill>
                <a:latin typeface="微软雅黑" pitchFamily="34" charset="-122"/>
                <a:ea typeface="微软雅黑" pitchFamily="34" charset="-122"/>
              </a:rPr>
              <a:t> </a:t>
            </a:r>
          </a:p>
          <a:p>
            <a:pPr algn="ctr" eaLnBrk="1" hangingPunct="1">
              <a:defRPr/>
            </a:pPr>
            <a:r>
              <a:rPr kumimoji="1" lang="en-US" altLang="zh-CN" sz="2222" b="1">
                <a:solidFill>
                  <a:schemeClr val="bg1">
                    <a:lumMod val="50000"/>
                  </a:schemeClr>
                </a:solidFill>
                <a:latin typeface="微软雅黑" pitchFamily="34" charset="-122"/>
                <a:ea typeface="微软雅黑" pitchFamily="34" charset="-122"/>
              </a:rPr>
              <a:t> </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Slock A</a:t>
            </a:r>
          </a:p>
          <a:p>
            <a:pPr algn="ctr" eaLnBrk="1" hangingPunct="1">
              <a:defRPr/>
            </a:pPr>
            <a:r>
              <a:rPr kumimoji="1" lang="zh-CN" altLang="en-US" sz="2222">
                <a:solidFill>
                  <a:schemeClr val="bg1">
                    <a:lumMod val="50000"/>
                  </a:schemeClr>
                </a:solidFill>
                <a:latin typeface="微软雅黑" pitchFamily="34" charset="-122"/>
                <a:ea typeface="微软雅黑" pitchFamily="34" charset="-122"/>
              </a:rPr>
              <a:t>读</a:t>
            </a:r>
            <a:r>
              <a:rPr kumimoji="1" lang="en-US" altLang="zh-CN" sz="2222">
                <a:solidFill>
                  <a:schemeClr val="bg1">
                    <a:lumMod val="50000"/>
                  </a:schemeClr>
                </a:solidFill>
                <a:latin typeface="微软雅黑" pitchFamily="34" charset="-122"/>
                <a:ea typeface="微软雅黑" pitchFamily="34" charset="-122"/>
              </a:rPr>
              <a:t>A=2</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 </a:t>
            </a:r>
          </a:p>
          <a:p>
            <a:pPr algn="ctr" eaLnBrk="1" hangingPunct="1">
              <a:defRPr/>
            </a:pPr>
            <a:r>
              <a:rPr kumimoji="1" lang="en-US" altLang="zh-CN" sz="2222">
                <a:solidFill>
                  <a:schemeClr val="bg1">
                    <a:lumMod val="50000"/>
                  </a:schemeClr>
                </a:solidFill>
                <a:latin typeface="微软雅黑" pitchFamily="34" charset="-122"/>
                <a:ea typeface="微软雅黑" pitchFamily="34" charset="-122"/>
              </a:rPr>
              <a:t>Xlock B</a:t>
            </a:r>
          </a:p>
          <a:p>
            <a:pPr algn="ctr" eaLnBrk="1" hangingPunct="1">
              <a:defRPr/>
            </a:pPr>
            <a:r>
              <a:rPr kumimoji="1" lang="zh-CN" altLang="en-US" sz="2222">
                <a:solidFill>
                  <a:schemeClr val="bg1">
                    <a:lumMod val="50000"/>
                  </a:schemeClr>
                </a:solidFill>
                <a:latin typeface="微软雅黑" pitchFamily="34" charset="-122"/>
                <a:ea typeface="微软雅黑" pitchFamily="34" charset="-122"/>
              </a:rPr>
              <a:t>等待</a:t>
            </a:r>
          </a:p>
          <a:p>
            <a:pPr algn="ctr" eaLnBrk="1" hangingPunct="1">
              <a:defRPr/>
            </a:pPr>
            <a:endParaRPr kumimoji="1" lang="zh-CN" altLang="en-US" sz="2222" b="1">
              <a:solidFill>
                <a:schemeClr val="bg1">
                  <a:lumMod val="50000"/>
                </a:schemeClr>
              </a:solidFill>
              <a:latin typeface="微软雅黑" pitchFamily="34" charset="-122"/>
              <a:ea typeface="微软雅黑" pitchFamily="34" charset="-122"/>
            </a:endParaRPr>
          </a:p>
          <a:p>
            <a:pPr algn="ctr" eaLnBrk="1" hangingPunct="1">
              <a:defRPr/>
            </a:pPr>
            <a:endParaRPr kumimoji="1" lang="en-US" altLang="zh-CN" sz="2222" b="1">
              <a:solidFill>
                <a:schemeClr val="bg1">
                  <a:lumMod val="50000"/>
                </a:schemeClr>
              </a:solidFill>
              <a:latin typeface="微软雅黑" pitchFamily="34" charset="-122"/>
              <a:ea typeface="微软雅黑" pitchFamily="34" charset="-122"/>
            </a:endParaRPr>
          </a:p>
        </p:txBody>
      </p:sp>
      <p:pic>
        <p:nvPicPr>
          <p:cNvPr id="60423" name="Picture 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68232" y="2831924"/>
            <a:ext cx="2196286" cy="1898909"/>
          </a:xfrm>
          <a:prstGeom prst="ellipse">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dash"/>
                <a:miter lim="800000"/>
                <a:headEnd type="none" w="med" len="med"/>
                <a:tailEnd type="none" w="med" len="med"/>
              </a14:hiddenLine>
            </a:ext>
          </a:extLst>
        </p:spPr>
      </p:pic>
      <p:sp>
        <p:nvSpPr>
          <p:cNvPr id="68614" name="Line 6"/>
          <p:cNvSpPr>
            <a:spLocks noChangeShapeType="1"/>
          </p:cNvSpPr>
          <p:nvPr/>
        </p:nvSpPr>
        <p:spPr bwMode="auto">
          <a:xfrm>
            <a:off x="2360084" y="1568098"/>
            <a:ext cx="3439583" cy="0"/>
          </a:xfrm>
          <a:prstGeom prst="line">
            <a:avLst/>
          </a:prstGeom>
          <a:ln>
            <a:solidFill>
              <a:schemeClr val="bg1"/>
            </a:solidFill>
            <a:headEnd/>
            <a:tailEnd/>
          </a:ln>
        </p:spPr>
        <p:style>
          <a:lnRef idx="3">
            <a:schemeClr val="accent5"/>
          </a:lnRef>
          <a:fillRef idx="0">
            <a:schemeClr val="accent5"/>
          </a:fillRef>
          <a:effectRef idx="2">
            <a:schemeClr val="accent5"/>
          </a:effectRef>
          <a:fontRef idx="minor">
            <a:schemeClr val="tx1"/>
          </a:fontRef>
        </p:style>
        <p:txBody>
          <a:bodyPr wrap="none" lIns="100000" tIns="52000" rIns="100000" bIns="52000" anchor="ctr"/>
          <a:lstStyle/>
          <a:p>
            <a:pPr algn="ctr" eaLnBrk="1" hangingPunct="1">
              <a:spcBef>
                <a:spcPct val="20000"/>
              </a:spcBef>
              <a:defRPr/>
            </a:pPr>
            <a:endParaRPr lang="zh-CN" altLang="en-US" sz="3111" b="1">
              <a:solidFill>
                <a:schemeClr val="bg1">
                  <a:lumMod val="50000"/>
                </a:schemeClr>
              </a:solidFill>
              <a:latin typeface="微软雅黑" panose="020B0503020204020204" pitchFamily="34" charset="-122"/>
              <a:ea typeface="微软雅黑" panose="020B0503020204020204" pitchFamily="34" charset="-122"/>
            </a:endParaRPr>
          </a:p>
        </p:txBody>
      </p:sp>
      <p:sp>
        <p:nvSpPr>
          <p:cNvPr id="68615" name="Line 7"/>
          <p:cNvSpPr>
            <a:spLocks noChangeShapeType="1"/>
          </p:cNvSpPr>
          <p:nvPr/>
        </p:nvSpPr>
        <p:spPr bwMode="auto">
          <a:xfrm>
            <a:off x="4120444" y="1097139"/>
            <a:ext cx="0" cy="3469570"/>
          </a:xfrm>
          <a:prstGeom prst="line">
            <a:avLst/>
          </a:prstGeom>
          <a:ln>
            <a:solidFill>
              <a:schemeClr val="bg1"/>
            </a:solidFill>
            <a:headEnd/>
            <a:tailEnd/>
          </a:ln>
        </p:spPr>
        <p:style>
          <a:lnRef idx="3">
            <a:schemeClr val="accent5"/>
          </a:lnRef>
          <a:fillRef idx="0">
            <a:schemeClr val="accent5"/>
          </a:fillRef>
          <a:effectRef idx="2">
            <a:schemeClr val="accent5"/>
          </a:effectRef>
          <a:fontRef idx="minor">
            <a:schemeClr val="tx1"/>
          </a:fontRef>
        </p:style>
        <p:txBody>
          <a:bodyPr wrap="none" lIns="100000" tIns="52000" rIns="100000" bIns="52000" anchor="ctr"/>
          <a:lstStyle/>
          <a:p>
            <a:pPr algn="ctr" eaLnBrk="1" hangingPunct="1">
              <a:spcBef>
                <a:spcPct val="20000"/>
              </a:spcBef>
              <a:defRPr/>
            </a:pPr>
            <a:endParaRPr lang="zh-CN" altLang="en-US" sz="3111" b="1">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两段锁协议与三级封锁协议</a:t>
            </a:r>
          </a:p>
        </p:txBody>
      </p:sp>
      <p:sp>
        <p:nvSpPr>
          <p:cNvPr id="66563" name="Rectangle 3"/>
          <p:cNvSpPr>
            <a:spLocks noGrp="1" noChangeArrowheads="1"/>
          </p:cNvSpPr>
          <p:nvPr>
            <p:ph sz="quarter" idx="10"/>
          </p:nvPr>
        </p:nvSpPr>
        <p:spPr>
          <a:xfrm>
            <a:off x="687513" y="769938"/>
            <a:ext cx="9001000" cy="1859269"/>
          </a:xfrm>
          <a:ln>
            <a:prstDash val="dash"/>
            <a:miter lim="800000"/>
            <a:headEnd/>
            <a:tailEnd/>
          </a:ln>
        </p:spPr>
        <p:txBody>
          <a:bodyPr lIns="79228" tIns="39613" rIns="79228" bIns="39613">
            <a:spAutoFit/>
          </a:bodyPr>
          <a:lstStyle/>
          <a:p>
            <a:pPr eaLnBrk="1" hangingPunct="1">
              <a:lnSpc>
                <a:spcPct val="150000"/>
              </a:lnSpc>
              <a:defRPr/>
            </a:pPr>
            <a:r>
              <a:rPr lang="zh-CN" altLang="en-US" sz="1800" dirty="0">
                <a:solidFill>
                  <a:schemeClr val="tx1"/>
                </a:solidFill>
              </a:rPr>
              <a:t>两类不同目的的协议</a:t>
            </a:r>
          </a:p>
          <a:p>
            <a:pPr lvl="1" eaLnBrk="1" hangingPunct="1">
              <a:lnSpc>
                <a:spcPct val="150000"/>
              </a:lnSpc>
              <a:buFont typeface="Wingdings" panose="05000000000000000000" pitchFamily="2" charset="2"/>
              <a:buChar char="Ø"/>
              <a:defRPr/>
            </a:pPr>
            <a:r>
              <a:rPr lang="zh-CN" altLang="en-US" dirty="0"/>
              <a:t>两段锁协议：保证并发调度的正确性</a:t>
            </a:r>
          </a:p>
          <a:p>
            <a:pPr lvl="1" eaLnBrk="1" hangingPunct="1">
              <a:lnSpc>
                <a:spcPct val="150000"/>
              </a:lnSpc>
              <a:buFont typeface="Wingdings" panose="05000000000000000000" pitchFamily="2" charset="2"/>
              <a:buChar char="Ø"/>
              <a:defRPr/>
            </a:pPr>
            <a:r>
              <a:rPr lang="zh-CN" altLang="en-US" dirty="0"/>
              <a:t>三级封锁协议：在不同程度上保证数据一致性</a:t>
            </a:r>
          </a:p>
          <a:p>
            <a:pPr eaLnBrk="1" hangingPunct="1">
              <a:lnSpc>
                <a:spcPct val="150000"/>
              </a:lnSpc>
              <a:defRPr/>
            </a:pPr>
            <a:r>
              <a:rPr lang="zh-CN" altLang="en-US" sz="1800" dirty="0">
                <a:solidFill>
                  <a:schemeClr val="tx1"/>
                </a:solidFill>
                <a:highlight>
                  <a:srgbClr val="FFFF00"/>
                </a:highlight>
              </a:rPr>
              <a:t>遵守第三级封锁协议必然遵守两段协议</a:t>
            </a:r>
          </a:p>
        </p:txBody>
      </p:sp>
      <p:sp>
        <p:nvSpPr>
          <p:cNvPr id="2" name="Rectangle 2">
            <a:extLst>
              <a:ext uri="{FF2B5EF4-FFF2-40B4-BE49-F238E27FC236}">
                <a16:creationId xmlns:a16="http://schemas.microsoft.com/office/drawing/2014/main" id="{76660C06-04F1-9109-72AC-0C0856CCA6C8}"/>
              </a:ext>
            </a:extLst>
          </p:cNvPr>
          <p:cNvSpPr txBox="1">
            <a:spLocks noChangeArrowheads="1"/>
          </p:cNvSpPr>
          <p:nvPr/>
        </p:nvSpPr>
        <p:spPr bwMode="auto">
          <a:xfrm>
            <a:off x="687513" y="2629207"/>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dirty="0"/>
              <a:t>冲突可串行化调度</a:t>
            </a:r>
          </a:p>
        </p:txBody>
      </p:sp>
      <p:sp>
        <p:nvSpPr>
          <p:cNvPr id="3" name="Rectangle 3">
            <a:extLst>
              <a:ext uri="{FF2B5EF4-FFF2-40B4-BE49-F238E27FC236}">
                <a16:creationId xmlns:a16="http://schemas.microsoft.com/office/drawing/2014/main" id="{2CCC715D-D7B3-9977-7072-C44E0269DBB9}"/>
              </a:ext>
            </a:extLst>
          </p:cNvPr>
          <p:cNvSpPr txBox="1">
            <a:spLocks noChangeArrowheads="1"/>
          </p:cNvSpPr>
          <p:nvPr/>
        </p:nvSpPr>
        <p:spPr>
          <a:xfrm>
            <a:off x="671387" y="3085794"/>
            <a:ext cx="9001000" cy="2394288"/>
          </a:xfrm>
          <a:prstGeom prst="rect">
            <a:avLst/>
          </a:prstGeom>
          <a:ln>
            <a:prstDash val="dash"/>
            <a:miter lim="800000"/>
            <a:headEnd/>
            <a:tailEnd/>
          </a:ln>
        </p:spPr>
        <p:txBody>
          <a:bodyPr lIns="79228" tIns="39613" rIns="79228" bIns="39613">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0" indent="0" defTabSz="792269" eaLnBrk="1" hangingPunct="1">
              <a:lnSpc>
                <a:spcPct val="150000"/>
              </a:lnSpc>
              <a:spcAft>
                <a:spcPts val="520"/>
              </a:spcAft>
              <a:buFont typeface="Wingdings" panose="05000000000000000000" pitchFamily="2" charset="2"/>
              <a:buNone/>
              <a:defRPr/>
            </a:pPr>
            <a:r>
              <a:rPr lang="zh-CN" altLang="en-US" sz="1800" dirty="0">
                <a:solidFill>
                  <a:schemeClr val="tx1">
                    <a:lumMod val="50000"/>
                    <a:lumOff val="50000"/>
                  </a:schemeClr>
                </a:solidFill>
              </a:rPr>
              <a:t>不同的事务对同一个数据的读读操作、读写操作和写写操作：</a:t>
            </a:r>
          </a:p>
          <a:p>
            <a:pPr eaLnBrk="1" hangingPunct="1">
              <a:lnSpc>
                <a:spcPct val="150000"/>
              </a:lnSpc>
              <a:defRPr/>
            </a:pPr>
            <a:r>
              <a:rPr lang="en-US" altLang="zh-CN" sz="1800" dirty="0">
                <a:solidFill>
                  <a:schemeClr val="tx1">
                    <a:lumMod val="50000"/>
                    <a:lumOff val="50000"/>
                  </a:schemeClr>
                </a:solidFill>
              </a:rPr>
              <a:t>Ri(x)</a:t>
            </a:r>
            <a:r>
              <a:rPr lang="zh-CN" altLang="en-US" sz="1800" dirty="0">
                <a:solidFill>
                  <a:schemeClr val="tx1">
                    <a:lumMod val="50000"/>
                    <a:lumOff val="50000"/>
                  </a:schemeClr>
                </a:solidFill>
              </a:rPr>
              <a:t>与</a:t>
            </a:r>
            <a:r>
              <a:rPr lang="en-US" altLang="zh-CN" sz="1800" dirty="0" err="1">
                <a:solidFill>
                  <a:schemeClr val="tx1">
                    <a:lumMod val="50000"/>
                    <a:lumOff val="50000"/>
                  </a:schemeClr>
                </a:solidFill>
              </a:rPr>
              <a:t>Rj</a:t>
            </a:r>
            <a:r>
              <a:rPr lang="en-US" altLang="zh-CN" sz="1800" dirty="0">
                <a:solidFill>
                  <a:schemeClr val="tx1">
                    <a:lumMod val="50000"/>
                    <a:lumOff val="50000"/>
                  </a:schemeClr>
                </a:solidFill>
              </a:rPr>
              <a:t>(x)  </a:t>
            </a:r>
            <a:r>
              <a:rPr lang="zh-CN" altLang="en-US" sz="1800" dirty="0">
                <a:solidFill>
                  <a:schemeClr val="tx1">
                    <a:lumMod val="50000"/>
                    <a:lumOff val="50000"/>
                  </a:schemeClr>
                </a:solidFill>
              </a:rPr>
              <a:t>可接受</a:t>
            </a:r>
            <a:endParaRPr lang="en-US" altLang="zh-CN" sz="1800" dirty="0">
              <a:solidFill>
                <a:schemeClr val="tx1">
                  <a:lumMod val="50000"/>
                  <a:lumOff val="50000"/>
                </a:schemeClr>
              </a:solidFill>
            </a:endParaRPr>
          </a:p>
          <a:p>
            <a:pPr eaLnBrk="1" hangingPunct="1">
              <a:lnSpc>
                <a:spcPct val="150000"/>
              </a:lnSpc>
              <a:defRPr/>
            </a:pPr>
            <a:r>
              <a:rPr lang="en-US" altLang="zh-CN" sz="1800" dirty="0">
                <a:solidFill>
                  <a:schemeClr val="tx1">
                    <a:lumMod val="50000"/>
                    <a:lumOff val="50000"/>
                  </a:schemeClr>
                </a:solidFill>
              </a:rPr>
              <a:t>Ri(x)</a:t>
            </a:r>
            <a:r>
              <a:rPr lang="zh-CN" altLang="en-US" sz="1800" dirty="0">
                <a:solidFill>
                  <a:schemeClr val="tx1">
                    <a:lumMod val="50000"/>
                    <a:lumOff val="50000"/>
                  </a:schemeClr>
                </a:solidFill>
              </a:rPr>
              <a:t>与</a:t>
            </a:r>
            <a:r>
              <a:rPr lang="en-US" altLang="zh-CN" sz="1800" dirty="0" err="1">
                <a:solidFill>
                  <a:schemeClr val="tx1">
                    <a:lumMod val="50000"/>
                    <a:lumOff val="50000"/>
                  </a:schemeClr>
                </a:solidFill>
              </a:rPr>
              <a:t>Wj</a:t>
            </a:r>
            <a:r>
              <a:rPr lang="en-US" altLang="zh-CN" sz="1800" dirty="0">
                <a:solidFill>
                  <a:schemeClr val="tx1">
                    <a:lumMod val="50000"/>
                    <a:lumOff val="50000"/>
                  </a:schemeClr>
                </a:solidFill>
              </a:rPr>
              <a:t>(x) </a:t>
            </a:r>
            <a:r>
              <a:rPr lang="zh-CN" altLang="en-US" sz="1800" dirty="0"/>
              <a:t>冲突指令</a:t>
            </a:r>
            <a:endParaRPr lang="en-US" altLang="zh-CN" sz="1800" dirty="0">
              <a:solidFill>
                <a:schemeClr val="tx1">
                  <a:lumMod val="50000"/>
                  <a:lumOff val="50000"/>
                </a:schemeClr>
              </a:solidFill>
            </a:endParaRPr>
          </a:p>
          <a:p>
            <a:pPr eaLnBrk="1" hangingPunct="1">
              <a:lnSpc>
                <a:spcPct val="150000"/>
              </a:lnSpc>
              <a:defRPr/>
            </a:pPr>
            <a:r>
              <a:rPr lang="en-US" altLang="zh-CN" sz="1800" dirty="0">
                <a:solidFill>
                  <a:schemeClr val="tx1">
                    <a:lumMod val="50000"/>
                    <a:lumOff val="50000"/>
                  </a:schemeClr>
                </a:solidFill>
              </a:rPr>
              <a:t>Wi(x)</a:t>
            </a:r>
            <a:r>
              <a:rPr lang="zh-CN" altLang="en-US" sz="1800" dirty="0">
                <a:solidFill>
                  <a:schemeClr val="tx1">
                    <a:lumMod val="50000"/>
                    <a:lumOff val="50000"/>
                  </a:schemeClr>
                </a:solidFill>
              </a:rPr>
              <a:t>与</a:t>
            </a:r>
            <a:r>
              <a:rPr lang="en-US" altLang="zh-CN" sz="1800" dirty="0" err="1">
                <a:solidFill>
                  <a:schemeClr val="tx1">
                    <a:lumMod val="50000"/>
                    <a:lumOff val="50000"/>
                  </a:schemeClr>
                </a:solidFill>
              </a:rPr>
              <a:t>Rj</a:t>
            </a:r>
            <a:r>
              <a:rPr lang="en-US" altLang="zh-CN" sz="1800" dirty="0">
                <a:solidFill>
                  <a:schemeClr val="tx1">
                    <a:lumMod val="50000"/>
                    <a:lumOff val="50000"/>
                  </a:schemeClr>
                </a:solidFill>
              </a:rPr>
              <a:t>(x) </a:t>
            </a:r>
            <a:r>
              <a:rPr lang="zh-CN" altLang="en-US" sz="1800" dirty="0"/>
              <a:t>冲突指令</a:t>
            </a:r>
            <a:endParaRPr lang="en-US" altLang="zh-CN" sz="1800" dirty="0">
              <a:solidFill>
                <a:schemeClr val="tx1">
                  <a:lumMod val="50000"/>
                  <a:lumOff val="50000"/>
                </a:schemeClr>
              </a:solidFill>
            </a:endParaRPr>
          </a:p>
          <a:p>
            <a:pPr eaLnBrk="1" hangingPunct="1">
              <a:lnSpc>
                <a:spcPct val="150000"/>
              </a:lnSpc>
              <a:defRPr/>
            </a:pPr>
            <a:r>
              <a:rPr lang="en-US" altLang="zh-CN" sz="1800" dirty="0">
                <a:solidFill>
                  <a:schemeClr val="tx1">
                    <a:lumMod val="50000"/>
                    <a:lumOff val="50000"/>
                  </a:schemeClr>
                </a:solidFill>
              </a:rPr>
              <a:t>Wi(x)</a:t>
            </a:r>
            <a:r>
              <a:rPr lang="zh-CN" altLang="en-US" sz="1800" dirty="0">
                <a:solidFill>
                  <a:schemeClr val="tx1">
                    <a:lumMod val="50000"/>
                    <a:lumOff val="50000"/>
                  </a:schemeClr>
                </a:solidFill>
              </a:rPr>
              <a:t>与</a:t>
            </a:r>
            <a:r>
              <a:rPr lang="en-US" altLang="zh-CN" sz="1800" dirty="0" err="1">
                <a:solidFill>
                  <a:schemeClr val="tx1">
                    <a:lumMod val="50000"/>
                    <a:lumOff val="50000"/>
                  </a:schemeClr>
                </a:solidFill>
              </a:rPr>
              <a:t>Wj</a:t>
            </a:r>
            <a:r>
              <a:rPr lang="en-US" altLang="zh-CN" sz="1800" dirty="0">
                <a:solidFill>
                  <a:schemeClr val="tx1">
                    <a:lumMod val="50000"/>
                    <a:lumOff val="50000"/>
                  </a:schemeClr>
                </a:solidFill>
              </a:rPr>
              <a:t>(x) </a:t>
            </a:r>
            <a:r>
              <a:rPr lang="zh-CN" altLang="en-US" sz="1800" dirty="0"/>
              <a:t>冲突指令</a:t>
            </a:r>
            <a:endParaRPr lang="en-US" altLang="zh-CN" sz="1800" dirty="0">
              <a:solidFill>
                <a:schemeClr val="tx1">
                  <a:lumMod val="50000"/>
                  <a:lumOff val="50000"/>
                </a:schemeClr>
              </a:solidFill>
            </a:endParaRPr>
          </a:p>
        </p:txBody>
      </p:sp>
    </p:spTree>
  </p:cSld>
  <p:clrMapOvr>
    <a:masterClrMapping/>
  </p:clrMapOvr>
  <p:transition advTm="109595">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多事务并发执行</a:t>
            </a:r>
          </a:p>
        </p:txBody>
      </p:sp>
      <p:sp>
        <p:nvSpPr>
          <p:cNvPr id="466947" name="Rectangle 3"/>
          <p:cNvSpPr>
            <a:spLocks noGrp="1" noChangeArrowheads="1"/>
          </p:cNvSpPr>
          <p:nvPr>
            <p:ph sz="quarter" idx="10"/>
          </p:nvPr>
        </p:nvSpPr>
        <p:spPr>
          <a:xfrm>
            <a:off x="687513" y="769938"/>
            <a:ext cx="4320479" cy="3838657"/>
          </a:xfrm>
          <a:ln>
            <a:prstDash val="dash"/>
            <a:miter lim="800000"/>
            <a:headEnd/>
            <a:tailEnd/>
          </a:ln>
        </p:spPr>
        <p:txBody>
          <a:bodyPr wrap="square" lIns="79228" tIns="39613" rIns="79228" bIns="39613">
            <a:spAutoFit/>
          </a:bodyPr>
          <a:lstStyle/>
          <a:p>
            <a:pPr marL="317497" indent="-317497" defTabSz="792269" eaLnBrk="1" hangingPunct="1">
              <a:lnSpc>
                <a:spcPct val="150000"/>
              </a:lnSpc>
              <a:spcAft>
                <a:spcPts val="520"/>
              </a:spcAft>
              <a:defRPr/>
            </a:pPr>
            <a:r>
              <a:rPr lang="zh-CN" altLang="en-US" dirty="0">
                <a:solidFill>
                  <a:schemeClr val="tx1"/>
                </a:solidFill>
              </a:rPr>
              <a:t>多处理机系统中，每个处理机可以运行一个事务，多个处理机可以同时运行多个事务，实现多个事务真正的并行运行</a:t>
            </a:r>
          </a:p>
          <a:p>
            <a:pPr marL="317497" indent="-317497" defTabSz="792269" eaLnBrk="1" hangingPunct="1">
              <a:lnSpc>
                <a:spcPct val="150000"/>
              </a:lnSpc>
              <a:spcAft>
                <a:spcPts val="520"/>
              </a:spcAft>
              <a:defRPr/>
            </a:pPr>
            <a:r>
              <a:rPr lang="zh-CN" altLang="en-US" dirty="0">
                <a:solidFill>
                  <a:schemeClr val="tx1"/>
                </a:solidFill>
              </a:rPr>
              <a:t>最理想的并发方式，但受制于硬件环境</a:t>
            </a:r>
          </a:p>
          <a:p>
            <a:pPr marL="317497" indent="-317497" defTabSz="792269" eaLnBrk="1" hangingPunct="1">
              <a:lnSpc>
                <a:spcPct val="150000"/>
              </a:lnSpc>
              <a:spcAft>
                <a:spcPts val="520"/>
              </a:spcAft>
              <a:defRPr/>
            </a:pPr>
            <a:r>
              <a:rPr lang="zh-CN" altLang="en-US" dirty="0">
                <a:solidFill>
                  <a:schemeClr val="tx1"/>
                </a:solidFill>
              </a:rPr>
              <a:t>更复杂的并发方式机制</a:t>
            </a:r>
          </a:p>
        </p:txBody>
      </p:sp>
      <p:sp>
        <p:nvSpPr>
          <p:cNvPr id="4" name="矩形 3">
            <a:extLst>
              <a:ext uri="{FF2B5EF4-FFF2-40B4-BE49-F238E27FC236}">
                <a16:creationId xmlns:a16="http://schemas.microsoft.com/office/drawing/2014/main" id="{FC257595-A782-4DBD-9AA5-DF7AB2EE9729}"/>
              </a:ext>
            </a:extLst>
          </p:cNvPr>
          <p:cNvSpPr/>
          <p:nvPr/>
        </p:nvSpPr>
        <p:spPr>
          <a:xfrm>
            <a:off x="6508107" y="3850806"/>
            <a:ext cx="427846" cy="1382958"/>
          </a:xfrm>
          <a:prstGeom prst="rect">
            <a:avLst/>
          </a:pr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t3</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5" name="矩形 4">
            <a:extLst>
              <a:ext uri="{FF2B5EF4-FFF2-40B4-BE49-F238E27FC236}">
                <a16:creationId xmlns:a16="http://schemas.microsoft.com/office/drawing/2014/main" id="{44826F9A-E149-47FE-9E4D-6556BB4F07BF}"/>
              </a:ext>
            </a:extLst>
          </p:cNvPr>
          <p:cNvSpPr/>
          <p:nvPr/>
        </p:nvSpPr>
        <p:spPr>
          <a:xfrm>
            <a:off x="6502561" y="2724268"/>
            <a:ext cx="438160" cy="891239"/>
          </a:xfrm>
          <a:prstGeom prst="rect">
            <a:avLst/>
          </a:prstGeom>
          <a:solidFill>
            <a:srgbClr val="00B0F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t2</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16" name="矩形 15">
            <a:extLst>
              <a:ext uri="{FF2B5EF4-FFF2-40B4-BE49-F238E27FC236}">
                <a16:creationId xmlns:a16="http://schemas.microsoft.com/office/drawing/2014/main" id="{1623881D-BE49-4C99-B30D-F2A138A0C07F}"/>
              </a:ext>
            </a:extLst>
          </p:cNvPr>
          <p:cNvSpPr/>
          <p:nvPr/>
        </p:nvSpPr>
        <p:spPr>
          <a:xfrm>
            <a:off x="6508108" y="1292698"/>
            <a:ext cx="427846" cy="1196272"/>
          </a:xfrm>
          <a:prstGeom prst="rect">
            <a:avLst/>
          </a:prstGeom>
          <a:solidFill>
            <a:srgbClr val="FFC000"/>
          </a:solid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t1</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17" name="矩形 16">
            <a:extLst>
              <a:ext uri="{FF2B5EF4-FFF2-40B4-BE49-F238E27FC236}">
                <a16:creationId xmlns:a16="http://schemas.microsoft.com/office/drawing/2014/main" id="{676BEAC1-DF36-4766-9349-A6AC02849EAE}"/>
              </a:ext>
            </a:extLst>
          </p:cNvPr>
          <p:cNvSpPr/>
          <p:nvPr/>
        </p:nvSpPr>
        <p:spPr>
          <a:xfrm>
            <a:off x="7375554" y="1292697"/>
            <a:ext cx="438157" cy="2068866"/>
          </a:xfrm>
          <a:prstGeom prst="rect">
            <a:avLst/>
          </a:prstGeom>
          <a:solidFill>
            <a:srgbClr val="7030A0"/>
          </a:solidFill>
          <a:ln w="952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t4</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18" name="矩形 17">
            <a:extLst>
              <a:ext uri="{FF2B5EF4-FFF2-40B4-BE49-F238E27FC236}">
                <a16:creationId xmlns:a16="http://schemas.microsoft.com/office/drawing/2014/main" id="{24CDFAAF-CA58-43C3-B25C-C3DFDD9973E2}"/>
              </a:ext>
            </a:extLst>
          </p:cNvPr>
          <p:cNvSpPr/>
          <p:nvPr/>
        </p:nvSpPr>
        <p:spPr>
          <a:xfrm>
            <a:off x="7375554" y="3850806"/>
            <a:ext cx="438155" cy="1094902"/>
          </a:xfrm>
          <a:prstGeom prst="rect">
            <a:avLst/>
          </a:prstGeom>
          <a:solidFill>
            <a:schemeClr val="bg1">
              <a:lumMod val="6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600" dirty="0">
                <a:solidFill>
                  <a:schemeClr val="bg1"/>
                </a:solidFill>
                <a:latin typeface="Arial Black" panose="020B0A04020102020204" pitchFamily="34" charset="0"/>
                <a:ea typeface="微软雅黑" panose="020B0503020204020204" pitchFamily="34" charset="-122"/>
              </a:rPr>
              <a:t>t5</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DFCF9BF8-BC54-4AA6-A737-18F3EAEC42E0}"/>
              </a:ext>
            </a:extLst>
          </p:cNvPr>
          <p:cNvSpPr/>
          <p:nvPr/>
        </p:nvSpPr>
        <p:spPr>
          <a:xfrm>
            <a:off x="8242240" y="1292697"/>
            <a:ext cx="438160" cy="1431571"/>
          </a:xfrm>
          <a:prstGeom prst="rect">
            <a:avLst/>
          </a:prstGeom>
          <a:solidFill>
            <a:schemeClr val="accent5">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t6</a:t>
            </a:r>
            <a:endParaRPr lang="zh-CN" altLang="en-US" sz="1600" dirty="0">
              <a:solidFill>
                <a:schemeClr val="bg1"/>
              </a:solidFill>
              <a:latin typeface="Arial Black" panose="020B0A04020102020204" pitchFamily="34" charset="0"/>
              <a:ea typeface="微软雅黑" panose="020B0503020204020204" pitchFamily="34" charset="-122"/>
            </a:endParaRPr>
          </a:p>
        </p:txBody>
      </p:sp>
      <p:sp>
        <p:nvSpPr>
          <p:cNvPr id="21" name="矩形 20">
            <a:extLst>
              <a:ext uri="{FF2B5EF4-FFF2-40B4-BE49-F238E27FC236}">
                <a16:creationId xmlns:a16="http://schemas.microsoft.com/office/drawing/2014/main" id="{49BEC4E2-B30E-414E-A033-343CB29D0A9D}"/>
              </a:ext>
            </a:extLst>
          </p:cNvPr>
          <p:cNvSpPr/>
          <p:nvPr/>
        </p:nvSpPr>
        <p:spPr>
          <a:xfrm>
            <a:off x="8242240" y="2905296"/>
            <a:ext cx="438160" cy="2328468"/>
          </a:xfrm>
          <a:prstGeom prst="rect">
            <a:avLst/>
          </a:prstGeom>
          <a:solidFill>
            <a:schemeClr val="accent4">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Arial Black" panose="020B0A04020102020204" pitchFamily="34" charset="0"/>
                <a:ea typeface="微软雅黑" panose="020B0503020204020204" pitchFamily="34" charset="-122"/>
              </a:rPr>
              <a:t>t7</a:t>
            </a:r>
            <a:endParaRPr lang="zh-CN" altLang="en-US" sz="1600" dirty="0">
              <a:solidFill>
                <a:schemeClr val="bg1"/>
              </a:solidFill>
              <a:latin typeface="Arial Black" panose="020B0A04020102020204" pitchFamily="34" charset="0"/>
              <a:ea typeface="微软雅黑" panose="020B0503020204020204" pitchFamily="34" charset="-122"/>
            </a:endParaRPr>
          </a:p>
        </p:txBody>
      </p:sp>
      <p:cxnSp>
        <p:nvCxnSpPr>
          <p:cNvPr id="22" name="直接箭头连接符 21">
            <a:extLst>
              <a:ext uri="{FF2B5EF4-FFF2-40B4-BE49-F238E27FC236}">
                <a16:creationId xmlns:a16="http://schemas.microsoft.com/office/drawing/2014/main" id="{F87AAD93-C666-4DF1-950A-44415BF64A9B}"/>
              </a:ext>
            </a:extLst>
          </p:cNvPr>
          <p:cNvCxnSpPr>
            <a:cxnSpLocks/>
          </p:cNvCxnSpPr>
          <p:nvPr/>
        </p:nvCxnSpPr>
        <p:spPr>
          <a:xfrm>
            <a:off x="8969234" y="1261391"/>
            <a:ext cx="10811" cy="39723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7A98147F-BA67-48AE-8E11-D779C4B5B48D}"/>
              </a:ext>
            </a:extLst>
          </p:cNvPr>
          <p:cNvSpPr txBox="1"/>
          <p:nvPr/>
        </p:nvSpPr>
        <p:spPr>
          <a:xfrm>
            <a:off x="8980045" y="2242022"/>
            <a:ext cx="492443" cy="2582603"/>
          </a:xfrm>
          <a:prstGeom prst="rect">
            <a:avLst/>
          </a:prstGeom>
          <a:noFill/>
        </p:spPr>
        <p:txBody>
          <a:bodyPr vert="eaVert" wrap="square" rtlCol="0">
            <a:spAutoFit/>
          </a:bodyPr>
          <a:lstStyle/>
          <a:p>
            <a:r>
              <a:rPr lang="en-US" altLang="zh-CN" sz="2000" dirty="0"/>
              <a:t>Time to complete</a:t>
            </a:r>
            <a:endParaRPr lang="zh-CN" altLang="en-US" sz="2000" dirty="0"/>
          </a:p>
        </p:txBody>
      </p:sp>
      <p:sp>
        <p:nvSpPr>
          <p:cNvPr id="30" name="Text Box 20">
            <a:extLst>
              <a:ext uri="{FF2B5EF4-FFF2-40B4-BE49-F238E27FC236}">
                <a16:creationId xmlns:a16="http://schemas.microsoft.com/office/drawing/2014/main" id="{B7C9B6F0-F7DF-40D6-B0C4-F0575E2D91D1}"/>
              </a:ext>
            </a:extLst>
          </p:cNvPr>
          <p:cNvSpPr txBox="1">
            <a:spLocks noChangeArrowheads="1"/>
          </p:cNvSpPr>
          <p:nvPr/>
        </p:nvSpPr>
        <p:spPr bwMode="auto">
          <a:xfrm>
            <a:off x="6304136" y="812124"/>
            <a:ext cx="88018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en-US" altLang="zh-CN" sz="1800" b="1" dirty="0"/>
              <a:t>CPU1</a:t>
            </a:r>
          </a:p>
        </p:txBody>
      </p:sp>
      <p:sp>
        <p:nvSpPr>
          <p:cNvPr id="31" name="Text Box 21">
            <a:extLst>
              <a:ext uri="{FF2B5EF4-FFF2-40B4-BE49-F238E27FC236}">
                <a16:creationId xmlns:a16="http://schemas.microsoft.com/office/drawing/2014/main" id="{F982C9F1-CAED-4FC6-AD84-6B14E8D5981C}"/>
              </a:ext>
            </a:extLst>
          </p:cNvPr>
          <p:cNvSpPr txBox="1">
            <a:spLocks noChangeArrowheads="1"/>
          </p:cNvSpPr>
          <p:nvPr/>
        </p:nvSpPr>
        <p:spPr bwMode="auto">
          <a:xfrm>
            <a:off x="7150667" y="812124"/>
            <a:ext cx="88018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lgn="ctr" eaLnBrk="1" hangingPunct="1">
              <a:spcBef>
                <a:spcPct val="50000"/>
              </a:spcBef>
              <a:defRPr sz="1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t>CPU2</a:t>
            </a:r>
          </a:p>
        </p:txBody>
      </p:sp>
      <p:sp>
        <p:nvSpPr>
          <p:cNvPr id="32" name="Text Box 22">
            <a:extLst>
              <a:ext uri="{FF2B5EF4-FFF2-40B4-BE49-F238E27FC236}">
                <a16:creationId xmlns:a16="http://schemas.microsoft.com/office/drawing/2014/main" id="{ABEAC750-57EF-4F50-A363-3549FD0AF48F}"/>
              </a:ext>
            </a:extLst>
          </p:cNvPr>
          <p:cNvSpPr txBox="1">
            <a:spLocks noChangeArrowheads="1"/>
          </p:cNvSpPr>
          <p:nvPr/>
        </p:nvSpPr>
        <p:spPr bwMode="auto">
          <a:xfrm>
            <a:off x="8001200" y="812124"/>
            <a:ext cx="88018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lgn="ctr" eaLnBrk="1" hangingPunct="1">
              <a:spcBef>
                <a:spcPct val="50000"/>
              </a:spcBef>
              <a:defRPr sz="1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t>CPU3</a:t>
            </a:r>
          </a:p>
        </p:txBody>
      </p:sp>
    </p:spTree>
  </p:cSld>
  <p:clrMapOvr>
    <a:masterClrMapping/>
  </p:clrMapOvr>
  <p:transition advTm="109595">
    <p:random/>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冲突等价</a:t>
            </a:r>
          </a:p>
        </p:txBody>
      </p:sp>
      <p:sp>
        <p:nvSpPr>
          <p:cNvPr id="514051" name="Rectangle 3"/>
          <p:cNvSpPr>
            <a:spLocks noGrp="1" noChangeArrowheads="1"/>
          </p:cNvSpPr>
          <p:nvPr>
            <p:ph sz="quarter" idx="10"/>
          </p:nvPr>
        </p:nvSpPr>
        <p:spPr>
          <a:xfrm>
            <a:off x="687513" y="769938"/>
            <a:ext cx="9001000" cy="3270425"/>
          </a:xfrm>
          <a:ln>
            <a:prstDash val="dash"/>
            <a:miter lim="800000"/>
            <a:headEnd/>
            <a:tailEnd/>
          </a:ln>
        </p:spPr>
        <p:txBody>
          <a:bodyPr lIns="79228" tIns="39613" rIns="79228" bIns="39613">
            <a:spAutoFit/>
          </a:bodyPr>
          <a:lstStyle/>
          <a:p>
            <a:pPr marL="0" indent="0" defTabSz="792269" eaLnBrk="1" hangingPunct="1">
              <a:lnSpc>
                <a:spcPct val="150000"/>
              </a:lnSpc>
              <a:spcAft>
                <a:spcPts val="520"/>
              </a:spcAft>
              <a:buNone/>
              <a:defRPr/>
            </a:pPr>
            <a:r>
              <a:rPr lang="zh-CN" altLang="en-US" dirty="0">
                <a:solidFill>
                  <a:schemeClr val="tx1">
                    <a:lumMod val="50000"/>
                    <a:lumOff val="50000"/>
                  </a:schemeClr>
                </a:solidFill>
              </a:rPr>
              <a:t>一个调度</a:t>
            </a:r>
            <a:r>
              <a:rPr lang="en-US" altLang="zh-CN" dirty="0">
                <a:solidFill>
                  <a:schemeClr val="tx1">
                    <a:lumMod val="50000"/>
                    <a:lumOff val="50000"/>
                  </a:schemeClr>
                </a:solidFill>
              </a:rPr>
              <a:t>Sc</a:t>
            </a:r>
            <a:r>
              <a:rPr lang="zh-CN" altLang="en-US" dirty="0">
                <a:solidFill>
                  <a:schemeClr val="tx1">
                    <a:lumMod val="50000"/>
                    <a:lumOff val="50000"/>
                  </a:schemeClr>
                </a:solidFill>
              </a:rPr>
              <a:t>在</a:t>
            </a:r>
            <a:r>
              <a:rPr lang="zh-CN" altLang="en-US" sz="2667" b="1" dirty="0">
                <a:solidFill>
                  <a:srgbClr val="FF0000"/>
                </a:solidFill>
                <a:highlight>
                  <a:srgbClr val="FFFF00"/>
                </a:highlight>
              </a:rPr>
              <a:t>保证冲突操作的次序不变</a:t>
            </a:r>
            <a:r>
              <a:rPr lang="zh-CN" altLang="en-US" dirty="0">
                <a:solidFill>
                  <a:schemeClr val="tx1">
                    <a:lumMod val="50000"/>
                    <a:lumOff val="50000"/>
                  </a:schemeClr>
                </a:solidFill>
              </a:rPr>
              <a:t>的情况下，通过交换两个事务</a:t>
            </a:r>
            <a:r>
              <a:rPr lang="zh-CN" altLang="en-US" sz="2667" dirty="0">
                <a:solidFill>
                  <a:srgbClr val="FF0000"/>
                </a:solidFill>
                <a:highlight>
                  <a:srgbClr val="FFFF00"/>
                </a:highlight>
              </a:rPr>
              <a:t>不冲突操作的次序</a:t>
            </a:r>
            <a:r>
              <a:rPr lang="zh-CN" altLang="en-US" dirty="0">
                <a:solidFill>
                  <a:schemeClr val="tx1">
                    <a:lumMod val="50000"/>
                    <a:lumOff val="50000"/>
                  </a:schemeClr>
                </a:solidFill>
              </a:rPr>
              <a:t>得到另一个调度</a:t>
            </a:r>
            <a:r>
              <a:rPr lang="en-US" altLang="zh-CN" dirty="0">
                <a:solidFill>
                  <a:schemeClr val="tx1">
                    <a:lumMod val="50000"/>
                    <a:lumOff val="50000"/>
                  </a:schemeClr>
                </a:solidFill>
              </a:rPr>
              <a:t>Sc’</a:t>
            </a:r>
            <a:r>
              <a:rPr lang="zh-CN" altLang="en-US" dirty="0">
                <a:solidFill>
                  <a:schemeClr val="tx1">
                    <a:lumMod val="50000"/>
                    <a:lumOff val="50000"/>
                  </a:schemeClr>
                </a:solidFill>
              </a:rPr>
              <a:t>，如果</a:t>
            </a:r>
            <a:r>
              <a:rPr lang="en-US" altLang="zh-CN" dirty="0">
                <a:solidFill>
                  <a:schemeClr val="tx1">
                    <a:lumMod val="50000"/>
                    <a:lumOff val="50000"/>
                  </a:schemeClr>
                </a:solidFill>
              </a:rPr>
              <a:t>Sc’</a:t>
            </a:r>
            <a:r>
              <a:rPr lang="zh-CN" altLang="en-US" dirty="0">
                <a:solidFill>
                  <a:schemeClr val="tx1">
                    <a:lumMod val="50000"/>
                    <a:lumOff val="50000"/>
                  </a:schemeClr>
                </a:solidFill>
              </a:rPr>
              <a:t>是串行的，称调度</a:t>
            </a:r>
            <a:r>
              <a:rPr lang="en-US" altLang="zh-CN" dirty="0">
                <a:solidFill>
                  <a:schemeClr val="tx1">
                    <a:lumMod val="50000"/>
                    <a:lumOff val="50000"/>
                  </a:schemeClr>
                </a:solidFill>
              </a:rPr>
              <a:t>Sc</a:t>
            </a:r>
            <a:r>
              <a:rPr lang="zh-CN" altLang="en-US" dirty="0">
                <a:solidFill>
                  <a:schemeClr val="tx1">
                    <a:lumMod val="50000"/>
                    <a:lumOff val="50000"/>
                  </a:schemeClr>
                </a:solidFill>
              </a:rPr>
              <a:t>与</a:t>
            </a:r>
            <a:r>
              <a:rPr lang="en-US" altLang="zh-CN" dirty="0">
                <a:solidFill>
                  <a:schemeClr val="tx1">
                    <a:lumMod val="50000"/>
                    <a:lumOff val="50000"/>
                  </a:schemeClr>
                </a:solidFill>
              </a:rPr>
              <a:t>Sc’</a:t>
            </a:r>
            <a:r>
              <a:rPr lang="zh-CN" altLang="en-US" dirty="0">
                <a:solidFill>
                  <a:schemeClr val="tx1">
                    <a:lumMod val="50000"/>
                    <a:lumOff val="50000"/>
                  </a:schemeClr>
                </a:solidFill>
              </a:rPr>
              <a:t>等价，</a:t>
            </a:r>
            <a:r>
              <a:rPr lang="en-US" altLang="zh-CN" dirty="0">
                <a:solidFill>
                  <a:schemeClr val="tx1">
                    <a:lumMod val="50000"/>
                    <a:lumOff val="50000"/>
                  </a:schemeClr>
                </a:solidFill>
              </a:rPr>
              <a:t>Sc</a:t>
            </a:r>
            <a:r>
              <a:rPr lang="zh-CN" altLang="en-US" dirty="0">
                <a:solidFill>
                  <a:schemeClr val="tx1">
                    <a:lumMod val="50000"/>
                    <a:lumOff val="50000"/>
                  </a:schemeClr>
                </a:solidFill>
              </a:rPr>
              <a:t>为</a:t>
            </a:r>
            <a:r>
              <a:rPr lang="zh-CN" altLang="en-US" dirty="0">
                <a:solidFill>
                  <a:schemeClr val="tx1">
                    <a:lumMod val="50000"/>
                    <a:lumOff val="50000"/>
                  </a:schemeClr>
                </a:solidFill>
                <a:highlight>
                  <a:srgbClr val="FFFF00"/>
                </a:highlight>
              </a:rPr>
              <a:t>冲突可串行化的调度。</a:t>
            </a:r>
            <a:endParaRPr lang="en-US" altLang="zh-CN" dirty="0">
              <a:solidFill>
                <a:schemeClr val="tx1">
                  <a:lumMod val="50000"/>
                  <a:lumOff val="50000"/>
                </a:schemeClr>
              </a:solidFill>
              <a:highlight>
                <a:srgbClr val="FFFF00"/>
              </a:highlight>
            </a:endParaRPr>
          </a:p>
          <a:p>
            <a:pPr marL="0" indent="499176" defTabSz="792269" eaLnBrk="1" hangingPunct="1">
              <a:lnSpc>
                <a:spcPct val="150000"/>
              </a:lnSpc>
              <a:spcAft>
                <a:spcPts val="520"/>
              </a:spcAft>
              <a:buNone/>
              <a:defRPr/>
            </a:pPr>
            <a:r>
              <a:rPr lang="zh-CN" altLang="en-US" sz="2667" dirty="0">
                <a:solidFill>
                  <a:srgbClr val="FF0000"/>
                </a:solidFill>
                <a:highlight>
                  <a:srgbClr val="FFFF00"/>
                </a:highlight>
              </a:rPr>
              <a:t>不同事务的冲突操作和同一事务的不同操作不能交换。</a:t>
            </a:r>
          </a:p>
          <a:p>
            <a:pPr marL="0" indent="596188" defTabSz="792269" eaLnBrk="1" hangingPunct="1">
              <a:lnSpc>
                <a:spcPct val="150000"/>
              </a:lnSpc>
              <a:spcAft>
                <a:spcPts val="520"/>
              </a:spcAft>
              <a:buNone/>
              <a:defRPr/>
            </a:pPr>
            <a:r>
              <a:rPr lang="zh-CN" altLang="en-US" sz="2667" b="1" dirty="0">
                <a:solidFill>
                  <a:srgbClr val="FF3300"/>
                </a:solidFill>
                <a:highlight>
                  <a:srgbClr val="FFFF00"/>
                </a:highlight>
              </a:rPr>
              <a:t>一个调度是冲突可串行化，一定是可串行化调度。</a:t>
            </a:r>
            <a:endParaRPr lang="en-US" altLang="zh-CN" sz="2667" b="1" dirty="0">
              <a:solidFill>
                <a:srgbClr val="FF3300"/>
              </a:solidFill>
              <a:highlight>
                <a:srgbClr val="FFFF00"/>
              </a:highlight>
            </a:endParaRPr>
          </a:p>
        </p:txBody>
      </p:sp>
    </p:spTree>
  </p:cSld>
  <p:clrMapOvr>
    <a:masterClrMapping/>
  </p:clrMapOvr>
  <p:transition advTm="109595">
    <p:random/>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冲突可串行化调度</a:t>
            </a:r>
          </a:p>
        </p:txBody>
      </p:sp>
      <p:grpSp>
        <p:nvGrpSpPr>
          <p:cNvPr id="83971" name="组合 2"/>
          <p:cNvGrpSpPr>
            <a:grpSpLocks/>
          </p:cNvGrpSpPr>
          <p:nvPr/>
        </p:nvGrpSpPr>
        <p:grpSpPr bwMode="auto">
          <a:xfrm>
            <a:off x="1319389" y="1183570"/>
            <a:ext cx="3280833" cy="2679347"/>
            <a:chOff x="892448" y="662337"/>
            <a:chExt cx="2952328" cy="2411187"/>
          </a:xfrm>
        </p:grpSpPr>
        <p:sp>
          <p:nvSpPr>
            <p:cNvPr id="2" name="矩形 1"/>
            <p:cNvSpPr/>
            <p:nvPr/>
          </p:nvSpPr>
          <p:spPr>
            <a:xfrm>
              <a:off x="892448" y="662337"/>
              <a:ext cx="2952328" cy="2411187"/>
            </a:xfrm>
            <a:prstGeom prst="rect">
              <a:avLst/>
            </a:prstGeom>
            <a:noFill/>
            <a:ln w="25400">
              <a:solidFill>
                <a:schemeClr val="accent6">
                  <a:lumMod val="75000"/>
                </a:schemeClr>
              </a:solid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p>
          </p:txBody>
        </p:sp>
        <p:sp>
          <p:nvSpPr>
            <p:cNvPr id="515075" name="Text Box 3"/>
            <p:cNvSpPr txBox="1">
              <a:spLocks noChangeArrowheads="1"/>
            </p:cNvSpPr>
            <p:nvPr/>
          </p:nvSpPr>
          <p:spPr bwMode="auto">
            <a:xfrm>
              <a:off x="1043239" y="729006"/>
              <a:ext cx="719034"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22" b="1">
                  <a:effectLst>
                    <a:outerShdw blurRad="38100" dist="38100" dir="2700000" algn="tl">
                      <a:srgbClr val="000000">
                        <a:alpha val="43137"/>
                      </a:srgbClr>
                    </a:outerShdw>
                  </a:effectLst>
                  <a:latin typeface="Arial" charset="0"/>
                  <a:ea typeface="幼圆" pitchFamily="49" charset="-122"/>
                </a:rPr>
                <a:t>T1</a:t>
              </a:r>
            </a:p>
          </p:txBody>
        </p:sp>
        <p:sp>
          <p:nvSpPr>
            <p:cNvPr id="515076" name="Text Box 4"/>
            <p:cNvSpPr txBox="1">
              <a:spLocks noChangeArrowheads="1"/>
            </p:cNvSpPr>
            <p:nvPr/>
          </p:nvSpPr>
          <p:spPr bwMode="auto">
            <a:xfrm>
              <a:off x="2843207" y="729006"/>
              <a:ext cx="719034"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spcBef>
                  <a:spcPct val="50000"/>
                </a:spcBef>
                <a:defRPr sz="2000" b="1">
                  <a:effectLst>
                    <a:outerShdw blurRad="38100" dist="38100" dir="2700000" algn="tl">
                      <a:srgbClr val="000000">
                        <a:alpha val="43137"/>
                      </a:srgbClr>
                    </a:outerShdw>
                  </a:effectLst>
                  <a:ea typeface="幼圆" pitchFamily="49" charset="-122"/>
                </a:defRPr>
              </a:lvl1pPr>
            </a:lstStyle>
            <a:p>
              <a:pPr algn="ctr" eaLnBrk="1" hangingPunct="1">
                <a:defRPr/>
              </a:pPr>
              <a:r>
                <a:rPr lang="en-US" altLang="zh-CN" sz="2222">
                  <a:latin typeface="Arial" charset="0"/>
                </a:rPr>
                <a:t>T2</a:t>
              </a:r>
            </a:p>
          </p:txBody>
        </p:sp>
        <p:sp>
          <p:nvSpPr>
            <p:cNvPr id="515080" name="Line 8"/>
            <p:cNvSpPr>
              <a:spLocks noChangeShapeType="1"/>
            </p:cNvSpPr>
            <p:nvPr/>
          </p:nvSpPr>
          <p:spPr bwMode="auto">
            <a:xfrm>
              <a:off x="2340041" y="697259"/>
              <a:ext cx="0" cy="2330233"/>
            </a:xfrm>
            <a:prstGeom prst="line">
              <a:avLst/>
            </a:prstGeom>
            <a:ln>
              <a:headEnd/>
              <a:tailEnd/>
            </a:ln>
          </p:spPr>
          <p:style>
            <a:lnRef idx="3">
              <a:schemeClr val="accent1"/>
            </a:lnRef>
            <a:fillRef idx="0">
              <a:schemeClr val="accent1"/>
            </a:fillRef>
            <a:effectRef idx="2">
              <a:schemeClr val="accent1"/>
            </a:effectRef>
            <a:fontRef idx="minor">
              <a:schemeClr val="tx1"/>
            </a:fontRef>
          </p:style>
          <p:txBody>
            <a:bodyPr/>
            <a:lstStyle/>
            <a:p>
              <a:pPr algn="ctr" eaLnBrk="1" hangingPunct="1">
                <a:spcBef>
                  <a:spcPct val="20000"/>
                </a:spcBef>
                <a:defRPr/>
              </a:pPr>
              <a:endParaRPr lang="zh-CN" altLang="en-US" sz="2667"/>
            </a:p>
          </p:txBody>
        </p:sp>
        <p:sp>
          <p:nvSpPr>
            <p:cNvPr id="515084" name="Text Box 12"/>
            <p:cNvSpPr txBox="1">
              <a:spLocks noChangeArrowheads="1"/>
            </p:cNvSpPr>
            <p:nvPr/>
          </p:nvSpPr>
          <p:spPr bwMode="auto">
            <a:xfrm>
              <a:off x="1008319" y="1097271"/>
              <a:ext cx="934903" cy="1402984"/>
            </a:xfrm>
            <a:prstGeom prst="rect">
              <a:avLst/>
            </a:prstGeom>
            <a:ln/>
          </p:spPr>
          <p:style>
            <a:lnRef idx="1">
              <a:schemeClr val="accent3"/>
            </a:lnRef>
            <a:fillRef idx="2">
              <a:schemeClr val="accent3"/>
            </a:fillRef>
            <a:effectRef idx="1">
              <a:schemeClr val="accent3"/>
            </a:effectRef>
            <a:fontRef idx="minor">
              <a:schemeClr val="dk1"/>
            </a:fontRef>
          </p:style>
          <p:txBody>
            <a:bodyPr>
              <a:spAutoFit/>
            </a:bodyPr>
            <a:lstStyle/>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spcBef>
                  <a:spcPct val="25000"/>
                </a:spcBef>
                <a:defRPr/>
              </a:pPr>
              <a:endPar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5000"/>
                </a:spcBef>
                <a:defRPr/>
              </a:pPr>
              <a:endPar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0000"/>
                </a:spcBef>
                <a:defRPr/>
              </a:pPr>
              <a:r>
                <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spcBef>
                  <a:spcPct val="20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515085" name="Text Box 13"/>
            <p:cNvSpPr txBox="1">
              <a:spLocks noChangeArrowheads="1"/>
            </p:cNvSpPr>
            <p:nvPr/>
          </p:nvSpPr>
          <p:spPr bwMode="auto">
            <a:xfrm>
              <a:off x="2773367" y="1097271"/>
              <a:ext cx="933317" cy="1866726"/>
            </a:xfrm>
            <a:prstGeom prst="rect">
              <a:avLst/>
            </a:prstGeom>
            <a:ln/>
          </p:spPr>
          <p:style>
            <a:lnRef idx="1">
              <a:schemeClr val="accent5"/>
            </a:lnRef>
            <a:fillRef idx="2">
              <a:schemeClr val="accent5"/>
            </a:fillRef>
            <a:effectRef idx="1">
              <a:schemeClr val="accent5"/>
            </a:effectRef>
            <a:fontRef idx="minor">
              <a:schemeClr val="dk1"/>
            </a:fontRef>
          </p:style>
          <p:txBody>
            <a:bodyPr/>
            <a:lstStyle>
              <a:defPPr>
                <a:defRPr lang="zh-CN"/>
              </a:defPPr>
              <a:lvl1pPr>
                <a:spcBef>
                  <a:spcPct val="25000"/>
                </a:spcBef>
                <a:defRPr sz="1600" b="1">
                  <a:solidFill>
                    <a:schemeClr val="dk1"/>
                  </a:solidFill>
                  <a:latin typeface="微软雅黑" panose="020B0503020204020204" pitchFamily="34" charset="-122"/>
                  <a:ea typeface="微软雅黑" panose="020B0503020204020204" pitchFamily="34" charset="-122"/>
                </a:defRPr>
              </a:lvl1pPr>
              <a:lvl2pPr>
                <a:defRPr>
                  <a:solidFill>
                    <a:schemeClr val="dk1"/>
                  </a:solidFill>
                  <a:latin typeface="+mn-lt"/>
                  <a:ea typeface="+mn-ea"/>
                </a:defRPr>
              </a:lvl2pPr>
              <a:lvl3pPr>
                <a:defRPr>
                  <a:solidFill>
                    <a:schemeClr val="dk1"/>
                  </a:solidFill>
                  <a:latin typeface="+mn-lt"/>
                  <a:ea typeface="+mn-ea"/>
                </a:defRPr>
              </a:lvl3pPr>
              <a:lvl4pPr>
                <a:defRPr>
                  <a:solidFill>
                    <a:schemeClr val="dk1"/>
                  </a:solidFill>
                  <a:latin typeface="+mn-lt"/>
                  <a:ea typeface="+mn-ea"/>
                </a:defRPr>
              </a:lvl4pPr>
              <a:lvl5pPr>
                <a:defRPr>
                  <a:solidFill>
                    <a:schemeClr val="dk1"/>
                  </a:solidFill>
                  <a:latin typeface="+mn-lt"/>
                  <a:ea typeface="+mn-ea"/>
                </a:defRPr>
              </a:lvl5pPr>
              <a:lvl6pPr>
                <a:defRPr>
                  <a:solidFill>
                    <a:schemeClr val="dk1"/>
                  </a:solidFill>
                  <a:latin typeface="+mn-lt"/>
                  <a:ea typeface="+mn-ea"/>
                </a:defRPr>
              </a:lvl6pPr>
              <a:lvl7pPr>
                <a:defRPr>
                  <a:solidFill>
                    <a:schemeClr val="dk1"/>
                  </a:solidFill>
                  <a:latin typeface="+mn-lt"/>
                  <a:ea typeface="+mn-ea"/>
                </a:defRPr>
              </a:lvl7pPr>
              <a:lvl8pPr>
                <a:defRPr>
                  <a:solidFill>
                    <a:schemeClr val="dk1"/>
                  </a:solidFill>
                  <a:latin typeface="+mn-lt"/>
                  <a:ea typeface="+mn-ea"/>
                </a:defRPr>
              </a:lvl8pPr>
              <a:lvl9pPr>
                <a:defRPr>
                  <a:solidFill>
                    <a:schemeClr val="dk1"/>
                  </a:solidFill>
                  <a:latin typeface="+mn-lt"/>
                  <a:ea typeface="+mn-ea"/>
                </a:defRPr>
              </a:lvl9pPr>
            </a:lstStyle>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defRPr/>
              </a:pPr>
              <a:r>
                <a:rPr lang="en-US" altLang="zh-CN" sz="1333">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515092" name="AutoShape 20"/>
            <p:cNvSpPr>
              <a:spLocks noChangeArrowheads="1"/>
            </p:cNvSpPr>
            <p:nvPr/>
          </p:nvSpPr>
          <p:spPr bwMode="auto">
            <a:xfrm rot="20883148">
              <a:off x="1779734" y="1959203"/>
              <a:ext cx="1007918" cy="119052"/>
            </a:xfrm>
            <a:prstGeom prst="leftRightArrow">
              <a:avLst>
                <a:gd name="adj1" fmla="val 50000"/>
                <a:gd name="adj2" fmla="val 141111"/>
              </a:avLst>
            </a:prstGeom>
            <a:ln>
              <a:headEnd/>
              <a:tailEnd/>
            </a:ln>
          </p:spPr>
          <p:style>
            <a:lnRef idx="1">
              <a:schemeClr val="accent2"/>
            </a:lnRef>
            <a:fillRef idx="3">
              <a:schemeClr val="accent2"/>
            </a:fillRef>
            <a:effectRef idx="2">
              <a:schemeClr val="accent2"/>
            </a:effectRef>
            <a:fontRef idx="minor">
              <a:schemeClr val="lt1"/>
            </a:fontRef>
          </p:style>
          <p:txBody>
            <a:bodyPr wrap="none" anchor="ctr"/>
            <a:lstStyle/>
            <a:p>
              <a:pPr algn="ctr" eaLnBrk="1" hangingPunct="1">
                <a:spcBef>
                  <a:spcPct val="20000"/>
                </a:spcBef>
                <a:defRPr/>
              </a:pPr>
              <a:endParaRPr lang="zh-CN" altLang="en-US" sz="2667"/>
            </a:p>
          </p:txBody>
        </p:sp>
      </p:grpSp>
      <p:grpSp>
        <p:nvGrpSpPr>
          <p:cNvPr id="83972" name="组合 28"/>
          <p:cNvGrpSpPr>
            <a:grpSpLocks/>
          </p:cNvGrpSpPr>
          <p:nvPr/>
        </p:nvGrpSpPr>
        <p:grpSpPr bwMode="auto">
          <a:xfrm>
            <a:off x="5568598" y="1176514"/>
            <a:ext cx="3279069" cy="2679347"/>
            <a:chOff x="892448" y="662337"/>
            <a:chExt cx="2952328" cy="2411187"/>
          </a:xfrm>
        </p:grpSpPr>
        <p:sp>
          <p:nvSpPr>
            <p:cNvPr id="30" name="矩形 29"/>
            <p:cNvSpPr/>
            <p:nvPr/>
          </p:nvSpPr>
          <p:spPr>
            <a:xfrm>
              <a:off x="892448" y="662337"/>
              <a:ext cx="2952328" cy="2411187"/>
            </a:xfrm>
            <a:prstGeom prst="rect">
              <a:avLst/>
            </a:prstGeom>
            <a:noFill/>
            <a:ln w="25400">
              <a:solidFill>
                <a:schemeClr val="accent6">
                  <a:lumMod val="75000"/>
                </a:schemeClr>
              </a:solid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p>
          </p:txBody>
        </p:sp>
        <p:sp>
          <p:nvSpPr>
            <p:cNvPr id="31" name="Text Box 3"/>
            <p:cNvSpPr txBox="1">
              <a:spLocks noChangeArrowheads="1"/>
            </p:cNvSpPr>
            <p:nvPr/>
          </p:nvSpPr>
          <p:spPr bwMode="auto">
            <a:xfrm>
              <a:off x="1043320" y="729006"/>
              <a:ext cx="719422"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22" b="1">
                  <a:effectLst>
                    <a:outerShdw blurRad="38100" dist="38100" dir="2700000" algn="tl">
                      <a:srgbClr val="000000">
                        <a:alpha val="43137"/>
                      </a:srgbClr>
                    </a:outerShdw>
                  </a:effectLst>
                  <a:latin typeface="Arial" charset="0"/>
                  <a:ea typeface="幼圆" pitchFamily="49" charset="-122"/>
                </a:rPr>
                <a:t>T1</a:t>
              </a:r>
            </a:p>
          </p:txBody>
        </p:sp>
        <p:sp>
          <p:nvSpPr>
            <p:cNvPr id="32" name="Text Box 4"/>
            <p:cNvSpPr txBox="1">
              <a:spLocks noChangeArrowheads="1"/>
            </p:cNvSpPr>
            <p:nvPr/>
          </p:nvSpPr>
          <p:spPr bwMode="auto">
            <a:xfrm>
              <a:off x="2844256" y="729006"/>
              <a:ext cx="719422"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spcBef>
                  <a:spcPct val="50000"/>
                </a:spcBef>
                <a:defRPr sz="2000" b="1">
                  <a:effectLst>
                    <a:outerShdw blurRad="38100" dist="38100" dir="2700000" algn="tl">
                      <a:srgbClr val="000000">
                        <a:alpha val="43137"/>
                      </a:srgbClr>
                    </a:outerShdw>
                  </a:effectLst>
                  <a:ea typeface="幼圆" pitchFamily="49" charset="-122"/>
                </a:defRPr>
              </a:lvl1pPr>
            </a:lstStyle>
            <a:p>
              <a:pPr algn="ctr" eaLnBrk="1" hangingPunct="1">
                <a:defRPr/>
              </a:pPr>
              <a:r>
                <a:rPr lang="en-US" altLang="zh-CN" sz="2222">
                  <a:latin typeface="Arial" charset="0"/>
                </a:rPr>
                <a:t>T2</a:t>
              </a:r>
            </a:p>
          </p:txBody>
        </p:sp>
        <p:sp>
          <p:nvSpPr>
            <p:cNvPr id="33" name="Line 8"/>
            <p:cNvSpPr>
              <a:spLocks noChangeShapeType="1"/>
            </p:cNvSpPr>
            <p:nvPr/>
          </p:nvSpPr>
          <p:spPr bwMode="auto">
            <a:xfrm>
              <a:off x="2339231" y="697259"/>
              <a:ext cx="0" cy="2330233"/>
            </a:xfrm>
            <a:prstGeom prst="line">
              <a:avLst/>
            </a:prstGeom>
            <a:ln>
              <a:headEnd/>
              <a:tailEnd/>
            </a:ln>
          </p:spPr>
          <p:style>
            <a:lnRef idx="3">
              <a:schemeClr val="accent1"/>
            </a:lnRef>
            <a:fillRef idx="0">
              <a:schemeClr val="accent1"/>
            </a:fillRef>
            <a:effectRef idx="2">
              <a:schemeClr val="accent1"/>
            </a:effectRef>
            <a:fontRef idx="minor">
              <a:schemeClr val="tx1"/>
            </a:fontRef>
          </p:style>
          <p:txBody>
            <a:bodyPr/>
            <a:lstStyle/>
            <a:p>
              <a:pPr algn="ctr" eaLnBrk="1" hangingPunct="1">
                <a:spcBef>
                  <a:spcPct val="20000"/>
                </a:spcBef>
                <a:defRPr/>
              </a:pPr>
              <a:endParaRPr lang="zh-CN" altLang="en-US" sz="2667"/>
            </a:p>
          </p:txBody>
        </p:sp>
        <p:sp>
          <p:nvSpPr>
            <p:cNvPr id="34" name="Text Box 12"/>
            <p:cNvSpPr txBox="1">
              <a:spLocks noChangeArrowheads="1"/>
            </p:cNvSpPr>
            <p:nvPr/>
          </p:nvSpPr>
          <p:spPr bwMode="auto">
            <a:xfrm>
              <a:off x="1008381" y="1097271"/>
              <a:ext cx="935407" cy="1393751"/>
            </a:xfrm>
            <a:prstGeom prst="rect">
              <a:avLst/>
            </a:prstGeom>
            <a:ln/>
          </p:spPr>
          <p:style>
            <a:lnRef idx="1">
              <a:schemeClr val="accent3"/>
            </a:lnRef>
            <a:fillRef idx="2">
              <a:schemeClr val="accent3"/>
            </a:fillRef>
            <a:effectRef idx="1">
              <a:schemeClr val="accent3"/>
            </a:effectRef>
            <a:fontRef idx="minor">
              <a:schemeClr val="dk1"/>
            </a:fontRef>
          </p:style>
          <p:txBody>
            <a:bodyPr>
              <a:spAutoFit/>
            </a:bodyPr>
            <a:lstStyle/>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spcBef>
                  <a:spcPct val="25000"/>
                </a:spcBef>
                <a:defRPr/>
              </a:pPr>
              <a:endPar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0000"/>
                </a:spcBef>
                <a:defRPr/>
              </a:pPr>
              <a:r>
                <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spcBef>
                  <a:spcPct val="20000"/>
                </a:spcBef>
                <a:defRPr/>
              </a:pPr>
              <a:endPar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0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35" name="Text Box 13"/>
            <p:cNvSpPr txBox="1">
              <a:spLocks noChangeArrowheads="1"/>
            </p:cNvSpPr>
            <p:nvPr/>
          </p:nvSpPr>
          <p:spPr bwMode="auto">
            <a:xfrm>
              <a:off x="2774378" y="1097271"/>
              <a:ext cx="933819" cy="1866726"/>
            </a:xfrm>
            <a:prstGeom prst="rect">
              <a:avLst/>
            </a:prstGeom>
            <a:ln/>
          </p:spPr>
          <p:style>
            <a:lnRef idx="1">
              <a:schemeClr val="accent5"/>
            </a:lnRef>
            <a:fillRef idx="2">
              <a:schemeClr val="accent5"/>
            </a:fillRef>
            <a:effectRef idx="1">
              <a:schemeClr val="accent5"/>
            </a:effectRef>
            <a:fontRef idx="minor">
              <a:schemeClr val="dk1"/>
            </a:fontRef>
          </p:style>
          <p:txBody>
            <a:bodyPr/>
            <a:lstStyle>
              <a:defPPr>
                <a:defRPr lang="zh-CN"/>
              </a:defPPr>
              <a:lvl1pPr>
                <a:spcBef>
                  <a:spcPct val="25000"/>
                </a:spcBef>
                <a:defRPr sz="1600" b="1">
                  <a:solidFill>
                    <a:schemeClr val="dk1"/>
                  </a:solidFill>
                  <a:latin typeface="微软雅黑" panose="020B0503020204020204" pitchFamily="34" charset="-122"/>
                  <a:ea typeface="微软雅黑" panose="020B0503020204020204" pitchFamily="34" charset="-122"/>
                </a:defRPr>
              </a:lvl1pPr>
              <a:lvl2pPr>
                <a:defRPr>
                  <a:solidFill>
                    <a:schemeClr val="dk1"/>
                  </a:solidFill>
                  <a:latin typeface="+mn-lt"/>
                  <a:ea typeface="+mn-ea"/>
                </a:defRPr>
              </a:lvl2pPr>
              <a:lvl3pPr>
                <a:defRPr>
                  <a:solidFill>
                    <a:schemeClr val="dk1"/>
                  </a:solidFill>
                  <a:latin typeface="+mn-lt"/>
                  <a:ea typeface="+mn-ea"/>
                </a:defRPr>
              </a:lvl3pPr>
              <a:lvl4pPr>
                <a:defRPr>
                  <a:solidFill>
                    <a:schemeClr val="dk1"/>
                  </a:solidFill>
                  <a:latin typeface="+mn-lt"/>
                  <a:ea typeface="+mn-ea"/>
                </a:defRPr>
              </a:lvl4pPr>
              <a:lvl5pPr>
                <a:defRPr>
                  <a:solidFill>
                    <a:schemeClr val="dk1"/>
                  </a:solidFill>
                  <a:latin typeface="+mn-lt"/>
                  <a:ea typeface="+mn-ea"/>
                </a:defRPr>
              </a:lvl5pPr>
              <a:lvl6pPr>
                <a:defRPr>
                  <a:solidFill>
                    <a:schemeClr val="dk1"/>
                  </a:solidFill>
                  <a:latin typeface="+mn-lt"/>
                  <a:ea typeface="+mn-ea"/>
                </a:defRPr>
              </a:lvl6pPr>
              <a:lvl7pPr>
                <a:defRPr>
                  <a:solidFill>
                    <a:schemeClr val="dk1"/>
                  </a:solidFill>
                  <a:latin typeface="+mn-lt"/>
                  <a:ea typeface="+mn-ea"/>
                </a:defRPr>
              </a:lvl7pPr>
              <a:lvl8pPr>
                <a:defRPr>
                  <a:solidFill>
                    <a:schemeClr val="dk1"/>
                  </a:solidFill>
                  <a:latin typeface="+mn-lt"/>
                  <a:ea typeface="+mn-ea"/>
                </a:defRPr>
              </a:lvl8pPr>
              <a:lvl9pPr>
                <a:defRPr>
                  <a:solidFill>
                    <a:schemeClr val="dk1"/>
                  </a:solidFill>
                  <a:latin typeface="+mn-lt"/>
                  <a:ea typeface="+mn-ea"/>
                </a:defRPr>
              </a:lvl9pPr>
            </a:lstStyle>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36" name="AutoShape 20"/>
            <p:cNvSpPr>
              <a:spLocks noChangeArrowheads="1"/>
            </p:cNvSpPr>
            <p:nvPr/>
          </p:nvSpPr>
          <p:spPr bwMode="auto">
            <a:xfrm rot="20883148">
              <a:off x="1835796" y="1752847"/>
              <a:ext cx="1071985" cy="128576"/>
            </a:xfrm>
            <a:prstGeom prst="leftRightArrow">
              <a:avLst>
                <a:gd name="adj1" fmla="val 50000"/>
                <a:gd name="adj2" fmla="val 141111"/>
              </a:avLst>
            </a:prstGeom>
            <a:ln>
              <a:headEnd/>
              <a:tailEnd/>
            </a:ln>
          </p:spPr>
          <p:style>
            <a:lnRef idx="1">
              <a:schemeClr val="accent2"/>
            </a:lnRef>
            <a:fillRef idx="3">
              <a:schemeClr val="accent2"/>
            </a:fillRef>
            <a:effectRef idx="2">
              <a:schemeClr val="accent2"/>
            </a:effectRef>
            <a:fontRef idx="minor">
              <a:schemeClr val="lt1"/>
            </a:fontRef>
          </p:style>
          <p:txBody>
            <a:bodyPr wrap="none" anchor="ctr"/>
            <a:lstStyle/>
            <a:p>
              <a:pPr algn="ctr" eaLnBrk="1" hangingPunct="1">
                <a:spcBef>
                  <a:spcPct val="20000"/>
                </a:spcBef>
                <a:defRPr/>
              </a:pPr>
              <a:endParaRPr lang="zh-CN" altLang="en-US" sz="2667"/>
            </a:p>
          </p:txBody>
        </p:sp>
      </p:grpSp>
      <p:sp>
        <p:nvSpPr>
          <p:cNvPr id="83973" name="TextBox 3"/>
          <p:cNvSpPr txBox="1">
            <a:spLocks noChangeArrowheads="1"/>
          </p:cNvSpPr>
          <p:nvPr/>
        </p:nvSpPr>
        <p:spPr bwMode="auto">
          <a:xfrm>
            <a:off x="2545479" y="4004028"/>
            <a:ext cx="639919" cy="639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en-US" altLang="zh-CN" sz="3556">
                <a:latin typeface="微软雅黑" panose="020B0503020204020204" pitchFamily="34" charset="-122"/>
                <a:ea typeface="微软雅黑" panose="020B0503020204020204" pitchFamily="34" charset="-122"/>
              </a:rPr>
              <a:t>①</a:t>
            </a:r>
            <a:endParaRPr lang="zh-CN" altLang="en-US" sz="3556"/>
          </a:p>
        </p:txBody>
      </p:sp>
      <p:sp>
        <p:nvSpPr>
          <p:cNvPr id="83974" name="TextBox 45"/>
          <p:cNvSpPr txBox="1">
            <a:spLocks noChangeArrowheads="1"/>
          </p:cNvSpPr>
          <p:nvPr/>
        </p:nvSpPr>
        <p:spPr bwMode="auto">
          <a:xfrm>
            <a:off x="6856424" y="3966987"/>
            <a:ext cx="639919" cy="639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en-US" altLang="zh-CN" sz="3556">
                <a:latin typeface="微软雅黑" panose="020B0503020204020204" pitchFamily="34" charset="-122"/>
                <a:ea typeface="微软雅黑" panose="020B0503020204020204" pitchFamily="34" charset="-122"/>
              </a:rPr>
              <a:t>②</a:t>
            </a:r>
            <a:endParaRPr lang="zh-CN" altLang="en-US" sz="3556"/>
          </a:p>
        </p:txBody>
      </p:sp>
    </p:spTree>
  </p:cSld>
  <p:clrMapOvr>
    <a:masterClrMapping/>
  </p:clrMapOvr>
  <p:transition advTm="109595">
    <p:random/>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冲突可串行化调度</a:t>
            </a:r>
          </a:p>
        </p:txBody>
      </p:sp>
      <p:grpSp>
        <p:nvGrpSpPr>
          <p:cNvPr id="84995" name="组合 2"/>
          <p:cNvGrpSpPr>
            <a:grpSpLocks/>
          </p:cNvGrpSpPr>
          <p:nvPr/>
        </p:nvGrpSpPr>
        <p:grpSpPr bwMode="auto">
          <a:xfrm>
            <a:off x="5480404" y="1176514"/>
            <a:ext cx="3280833" cy="2679347"/>
            <a:chOff x="892448" y="662337"/>
            <a:chExt cx="2952328" cy="2411187"/>
          </a:xfrm>
        </p:grpSpPr>
        <p:sp>
          <p:nvSpPr>
            <p:cNvPr id="2" name="矩形 1"/>
            <p:cNvSpPr/>
            <p:nvPr/>
          </p:nvSpPr>
          <p:spPr>
            <a:xfrm>
              <a:off x="892448" y="662337"/>
              <a:ext cx="2952328" cy="2411187"/>
            </a:xfrm>
            <a:prstGeom prst="rect">
              <a:avLst/>
            </a:prstGeom>
            <a:noFill/>
            <a:ln w="25400">
              <a:solidFill>
                <a:schemeClr val="accent6">
                  <a:lumMod val="75000"/>
                </a:schemeClr>
              </a:solid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p>
          </p:txBody>
        </p:sp>
        <p:sp>
          <p:nvSpPr>
            <p:cNvPr id="515075" name="Text Box 3"/>
            <p:cNvSpPr txBox="1">
              <a:spLocks noChangeArrowheads="1"/>
            </p:cNvSpPr>
            <p:nvPr/>
          </p:nvSpPr>
          <p:spPr bwMode="auto">
            <a:xfrm>
              <a:off x="1043238" y="729006"/>
              <a:ext cx="719035"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22" b="1">
                  <a:effectLst>
                    <a:outerShdw blurRad="38100" dist="38100" dir="2700000" algn="tl">
                      <a:srgbClr val="000000">
                        <a:alpha val="43137"/>
                      </a:srgbClr>
                    </a:outerShdw>
                  </a:effectLst>
                  <a:latin typeface="Arial" charset="0"/>
                  <a:ea typeface="幼圆" pitchFamily="49" charset="-122"/>
                </a:rPr>
                <a:t>T1</a:t>
              </a:r>
            </a:p>
          </p:txBody>
        </p:sp>
        <p:sp>
          <p:nvSpPr>
            <p:cNvPr id="515076" name="Text Box 4"/>
            <p:cNvSpPr txBox="1">
              <a:spLocks noChangeArrowheads="1"/>
            </p:cNvSpPr>
            <p:nvPr/>
          </p:nvSpPr>
          <p:spPr bwMode="auto">
            <a:xfrm>
              <a:off x="2843206" y="729006"/>
              <a:ext cx="719035"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spcBef>
                  <a:spcPct val="50000"/>
                </a:spcBef>
                <a:defRPr sz="2000" b="1">
                  <a:effectLst>
                    <a:outerShdw blurRad="38100" dist="38100" dir="2700000" algn="tl">
                      <a:srgbClr val="000000">
                        <a:alpha val="43137"/>
                      </a:srgbClr>
                    </a:outerShdw>
                  </a:effectLst>
                  <a:ea typeface="幼圆" pitchFamily="49" charset="-122"/>
                </a:defRPr>
              </a:lvl1pPr>
            </a:lstStyle>
            <a:p>
              <a:pPr algn="ctr" eaLnBrk="1" hangingPunct="1">
                <a:defRPr/>
              </a:pPr>
              <a:r>
                <a:rPr lang="en-US" altLang="zh-CN" sz="2222">
                  <a:latin typeface="Arial" charset="0"/>
                </a:rPr>
                <a:t>T2</a:t>
              </a:r>
            </a:p>
          </p:txBody>
        </p:sp>
        <p:sp>
          <p:nvSpPr>
            <p:cNvPr id="515080" name="Line 8"/>
            <p:cNvSpPr>
              <a:spLocks noChangeShapeType="1"/>
            </p:cNvSpPr>
            <p:nvPr/>
          </p:nvSpPr>
          <p:spPr bwMode="auto">
            <a:xfrm>
              <a:off x="2340041" y="697259"/>
              <a:ext cx="0" cy="2330233"/>
            </a:xfrm>
            <a:prstGeom prst="line">
              <a:avLst/>
            </a:prstGeom>
            <a:ln>
              <a:headEnd/>
              <a:tailEnd/>
            </a:ln>
          </p:spPr>
          <p:style>
            <a:lnRef idx="3">
              <a:schemeClr val="accent1"/>
            </a:lnRef>
            <a:fillRef idx="0">
              <a:schemeClr val="accent1"/>
            </a:fillRef>
            <a:effectRef idx="2">
              <a:schemeClr val="accent1"/>
            </a:effectRef>
            <a:fontRef idx="minor">
              <a:schemeClr val="tx1"/>
            </a:fontRef>
          </p:style>
          <p:txBody>
            <a:bodyPr/>
            <a:lstStyle/>
            <a:p>
              <a:pPr algn="ctr" eaLnBrk="1" hangingPunct="1">
                <a:spcBef>
                  <a:spcPct val="20000"/>
                </a:spcBef>
                <a:defRPr/>
              </a:pPr>
              <a:endParaRPr lang="zh-CN" altLang="en-US" sz="2667"/>
            </a:p>
          </p:txBody>
        </p:sp>
        <p:sp>
          <p:nvSpPr>
            <p:cNvPr id="515084" name="Text Box 12"/>
            <p:cNvSpPr txBox="1">
              <a:spLocks noChangeArrowheads="1"/>
            </p:cNvSpPr>
            <p:nvPr/>
          </p:nvSpPr>
          <p:spPr bwMode="auto">
            <a:xfrm>
              <a:off x="1008318" y="1097271"/>
              <a:ext cx="934904" cy="941478"/>
            </a:xfrm>
            <a:prstGeom prst="rect">
              <a:avLst/>
            </a:prstGeom>
            <a:ln/>
          </p:spPr>
          <p:style>
            <a:lnRef idx="1">
              <a:schemeClr val="accent3"/>
            </a:lnRef>
            <a:fillRef idx="2">
              <a:schemeClr val="accent3"/>
            </a:fillRef>
            <a:effectRef idx="1">
              <a:schemeClr val="accent3"/>
            </a:effectRef>
            <a:fontRef idx="minor">
              <a:schemeClr val="dk1"/>
            </a:fontRef>
          </p:style>
          <p:txBody>
            <a:bodyPr>
              <a:spAutoFit/>
            </a:bodyPr>
            <a:lstStyle/>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spcBef>
                  <a:spcPct val="20000"/>
                </a:spcBef>
                <a:defRPr/>
              </a:pPr>
              <a:r>
                <a:rPr lang="en-US" altLang="zh-CN" sz="1333" b="1">
                  <a:solidFill>
                    <a:schemeClr val="tx1"/>
                  </a:solidFill>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spcBef>
                  <a:spcPct val="20000"/>
                </a:spcBef>
                <a:defRPr/>
              </a:pPr>
              <a:r>
                <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515085" name="Text Box 13"/>
            <p:cNvSpPr txBox="1">
              <a:spLocks noChangeArrowheads="1"/>
            </p:cNvSpPr>
            <p:nvPr/>
          </p:nvSpPr>
          <p:spPr bwMode="auto">
            <a:xfrm>
              <a:off x="2773366" y="1097271"/>
              <a:ext cx="933317" cy="1866726"/>
            </a:xfrm>
            <a:prstGeom prst="rect">
              <a:avLst/>
            </a:prstGeom>
            <a:ln/>
          </p:spPr>
          <p:style>
            <a:lnRef idx="1">
              <a:schemeClr val="accent5"/>
            </a:lnRef>
            <a:fillRef idx="2">
              <a:schemeClr val="accent5"/>
            </a:fillRef>
            <a:effectRef idx="1">
              <a:schemeClr val="accent5"/>
            </a:effectRef>
            <a:fontRef idx="minor">
              <a:schemeClr val="dk1"/>
            </a:fontRef>
          </p:style>
          <p:txBody>
            <a:bodyPr/>
            <a:lstStyle>
              <a:defPPr>
                <a:defRPr lang="zh-CN"/>
              </a:defPPr>
              <a:lvl1pPr>
                <a:spcBef>
                  <a:spcPct val="25000"/>
                </a:spcBef>
                <a:defRPr sz="1600" b="1">
                  <a:solidFill>
                    <a:schemeClr val="dk1"/>
                  </a:solidFill>
                  <a:latin typeface="微软雅黑" panose="020B0503020204020204" pitchFamily="34" charset="-122"/>
                  <a:ea typeface="微软雅黑" panose="020B0503020204020204" pitchFamily="34" charset="-122"/>
                </a:defRPr>
              </a:lvl1pPr>
              <a:lvl2pPr>
                <a:defRPr>
                  <a:solidFill>
                    <a:schemeClr val="dk1"/>
                  </a:solidFill>
                  <a:latin typeface="+mn-lt"/>
                  <a:ea typeface="+mn-ea"/>
                </a:defRPr>
              </a:lvl2pPr>
              <a:lvl3pPr>
                <a:defRPr>
                  <a:solidFill>
                    <a:schemeClr val="dk1"/>
                  </a:solidFill>
                  <a:latin typeface="+mn-lt"/>
                  <a:ea typeface="+mn-ea"/>
                </a:defRPr>
              </a:lvl3pPr>
              <a:lvl4pPr>
                <a:defRPr>
                  <a:solidFill>
                    <a:schemeClr val="dk1"/>
                  </a:solidFill>
                  <a:latin typeface="+mn-lt"/>
                  <a:ea typeface="+mn-ea"/>
                </a:defRPr>
              </a:lvl4pPr>
              <a:lvl5pPr>
                <a:defRPr>
                  <a:solidFill>
                    <a:schemeClr val="dk1"/>
                  </a:solidFill>
                  <a:latin typeface="+mn-lt"/>
                  <a:ea typeface="+mn-ea"/>
                </a:defRPr>
              </a:lvl5pPr>
              <a:lvl6pPr>
                <a:defRPr>
                  <a:solidFill>
                    <a:schemeClr val="dk1"/>
                  </a:solidFill>
                  <a:latin typeface="+mn-lt"/>
                  <a:ea typeface="+mn-ea"/>
                </a:defRPr>
              </a:lvl6pPr>
              <a:lvl7pPr>
                <a:defRPr>
                  <a:solidFill>
                    <a:schemeClr val="dk1"/>
                  </a:solidFill>
                  <a:latin typeface="+mn-lt"/>
                  <a:ea typeface="+mn-ea"/>
                </a:defRPr>
              </a:lvl7pPr>
              <a:lvl8pPr>
                <a:defRPr>
                  <a:solidFill>
                    <a:schemeClr val="dk1"/>
                  </a:solidFill>
                  <a:latin typeface="+mn-lt"/>
                  <a:ea typeface="+mn-ea"/>
                </a:defRPr>
              </a:lvl8pPr>
              <a:lvl9pPr>
                <a:defRPr>
                  <a:solidFill>
                    <a:schemeClr val="dk1"/>
                  </a:solidFill>
                  <a:latin typeface="+mn-lt"/>
                  <a:ea typeface="+mn-ea"/>
                </a:defRPr>
              </a:lvl9pPr>
            </a:lstStyle>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defRPr/>
              </a:pPr>
              <a:r>
                <a:rPr lang="en-US" altLang="zh-CN" sz="1333">
                  <a:solidFill>
                    <a:schemeClr val="tx1"/>
                  </a:solidFill>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defRPr/>
              </a:pPr>
              <a:r>
                <a:rPr lang="en-US" altLang="zh-CN" sz="1333">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W(B)</a:t>
              </a:r>
            </a:p>
          </p:txBody>
        </p:sp>
      </p:grpSp>
      <p:grpSp>
        <p:nvGrpSpPr>
          <p:cNvPr id="84996" name="组合 28"/>
          <p:cNvGrpSpPr>
            <a:grpSpLocks/>
          </p:cNvGrpSpPr>
          <p:nvPr/>
        </p:nvGrpSpPr>
        <p:grpSpPr bwMode="auto">
          <a:xfrm>
            <a:off x="1215320" y="1176514"/>
            <a:ext cx="3280833" cy="2679347"/>
            <a:chOff x="892448" y="662337"/>
            <a:chExt cx="2952328" cy="2411187"/>
          </a:xfrm>
        </p:grpSpPr>
        <p:sp>
          <p:nvSpPr>
            <p:cNvPr id="30" name="矩形 29"/>
            <p:cNvSpPr/>
            <p:nvPr/>
          </p:nvSpPr>
          <p:spPr>
            <a:xfrm>
              <a:off x="892448" y="662337"/>
              <a:ext cx="2952328" cy="2411187"/>
            </a:xfrm>
            <a:prstGeom prst="rect">
              <a:avLst/>
            </a:prstGeom>
            <a:noFill/>
            <a:ln w="25400">
              <a:solidFill>
                <a:schemeClr val="accent6">
                  <a:lumMod val="75000"/>
                </a:schemeClr>
              </a:solidFill>
              <a:prstDash val="sysDot"/>
            </a:ln>
          </p:spPr>
          <p:style>
            <a:lnRef idx="1">
              <a:schemeClr val="dk1"/>
            </a:lnRef>
            <a:fillRef idx="2">
              <a:schemeClr val="dk1"/>
            </a:fillRef>
            <a:effectRef idx="1">
              <a:schemeClr val="dk1"/>
            </a:effectRef>
            <a:fontRef idx="minor">
              <a:schemeClr val="dk1"/>
            </a:fontRef>
          </p:style>
          <p:txBody>
            <a:bodyPr anchor="ctr"/>
            <a:lstStyle/>
            <a:p>
              <a:pPr algn="ctr" eaLnBrk="1" hangingPunct="1">
                <a:spcBef>
                  <a:spcPct val="20000"/>
                </a:spcBef>
                <a:defRPr/>
              </a:pPr>
              <a:endParaRPr lang="zh-CN" altLang="en-US" sz="3556"/>
            </a:p>
          </p:txBody>
        </p:sp>
        <p:sp>
          <p:nvSpPr>
            <p:cNvPr id="31" name="Text Box 3"/>
            <p:cNvSpPr txBox="1">
              <a:spLocks noChangeArrowheads="1"/>
            </p:cNvSpPr>
            <p:nvPr/>
          </p:nvSpPr>
          <p:spPr bwMode="auto">
            <a:xfrm>
              <a:off x="1043238" y="729006"/>
              <a:ext cx="719035"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22" b="1">
                  <a:effectLst>
                    <a:outerShdw blurRad="38100" dist="38100" dir="2700000" algn="tl">
                      <a:srgbClr val="000000">
                        <a:alpha val="43137"/>
                      </a:srgbClr>
                    </a:outerShdw>
                  </a:effectLst>
                  <a:latin typeface="Arial" charset="0"/>
                  <a:ea typeface="幼圆" pitchFamily="49" charset="-122"/>
                </a:rPr>
                <a:t>T1</a:t>
              </a:r>
            </a:p>
          </p:txBody>
        </p:sp>
        <p:sp>
          <p:nvSpPr>
            <p:cNvPr id="32" name="Text Box 4"/>
            <p:cNvSpPr txBox="1">
              <a:spLocks noChangeArrowheads="1"/>
            </p:cNvSpPr>
            <p:nvPr/>
          </p:nvSpPr>
          <p:spPr bwMode="auto">
            <a:xfrm>
              <a:off x="2843206" y="729006"/>
              <a:ext cx="719035" cy="39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zh-CN"/>
              </a:defPPr>
              <a:lvl1pPr>
                <a:spcBef>
                  <a:spcPct val="50000"/>
                </a:spcBef>
                <a:defRPr sz="2000" b="1">
                  <a:effectLst>
                    <a:outerShdw blurRad="38100" dist="38100" dir="2700000" algn="tl">
                      <a:srgbClr val="000000">
                        <a:alpha val="43137"/>
                      </a:srgbClr>
                    </a:outerShdw>
                  </a:effectLst>
                  <a:ea typeface="幼圆" pitchFamily="49" charset="-122"/>
                </a:defRPr>
              </a:lvl1pPr>
            </a:lstStyle>
            <a:p>
              <a:pPr algn="ctr" eaLnBrk="1" hangingPunct="1">
                <a:defRPr/>
              </a:pPr>
              <a:r>
                <a:rPr lang="en-US" altLang="zh-CN" sz="2222">
                  <a:latin typeface="Arial" charset="0"/>
                </a:rPr>
                <a:t>T2</a:t>
              </a:r>
            </a:p>
          </p:txBody>
        </p:sp>
        <p:sp>
          <p:nvSpPr>
            <p:cNvPr id="33" name="Line 8"/>
            <p:cNvSpPr>
              <a:spLocks noChangeShapeType="1"/>
            </p:cNvSpPr>
            <p:nvPr/>
          </p:nvSpPr>
          <p:spPr bwMode="auto">
            <a:xfrm>
              <a:off x="2340041" y="697259"/>
              <a:ext cx="0" cy="2330233"/>
            </a:xfrm>
            <a:prstGeom prst="line">
              <a:avLst/>
            </a:prstGeom>
            <a:ln>
              <a:headEnd/>
              <a:tailEnd/>
            </a:ln>
          </p:spPr>
          <p:style>
            <a:lnRef idx="3">
              <a:schemeClr val="accent1"/>
            </a:lnRef>
            <a:fillRef idx="0">
              <a:schemeClr val="accent1"/>
            </a:fillRef>
            <a:effectRef idx="2">
              <a:schemeClr val="accent1"/>
            </a:effectRef>
            <a:fontRef idx="minor">
              <a:schemeClr val="tx1"/>
            </a:fontRef>
          </p:style>
          <p:txBody>
            <a:bodyPr/>
            <a:lstStyle/>
            <a:p>
              <a:pPr algn="ctr" eaLnBrk="1" hangingPunct="1">
                <a:spcBef>
                  <a:spcPct val="20000"/>
                </a:spcBef>
                <a:defRPr/>
              </a:pPr>
              <a:endParaRPr lang="zh-CN" altLang="en-US" sz="2667"/>
            </a:p>
          </p:txBody>
        </p:sp>
        <p:sp>
          <p:nvSpPr>
            <p:cNvPr id="34" name="Text Box 12"/>
            <p:cNvSpPr txBox="1">
              <a:spLocks noChangeArrowheads="1"/>
            </p:cNvSpPr>
            <p:nvPr/>
          </p:nvSpPr>
          <p:spPr bwMode="auto">
            <a:xfrm>
              <a:off x="1008318" y="1097271"/>
              <a:ext cx="934904" cy="1384519"/>
            </a:xfrm>
            <a:prstGeom prst="rect">
              <a:avLst/>
            </a:prstGeom>
            <a:ln/>
          </p:spPr>
          <p:style>
            <a:lnRef idx="1">
              <a:schemeClr val="accent3"/>
            </a:lnRef>
            <a:fillRef idx="2">
              <a:schemeClr val="accent3"/>
            </a:fillRef>
            <a:effectRef idx="1">
              <a:schemeClr val="accent3"/>
            </a:effectRef>
            <a:fontRef idx="minor">
              <a:schemeClr val="dk1"/>
            </a:fontRef>
          </p:style>
          <p:txBody>
            <a:bodyPr>
              <a:spAutoFit/>
            </a:bodyPr>
            <a:lstStyle/>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spcBef>
                  <a:spcPct val="25000"/>
                </a:spcBef>
                <a:defRPr/>
              </a:pPr>
              <a:r>
                <a:rPr lang="en-US" altLang="zh-CN" sz="1333" b="1">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spcBef>
                  <a:spcPct val="20000"/>
                </a:spcBef>
                <a:defRPr/>
              </a:pPr>
              <a:r>
                <a:rPr lang="en-US" altLang="zh-CN" sz="1333" b="1">
                  <a:solidFill>
                    <a:schemeClr val="tx1"/>
                  </a:solidFill>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spcBef>
                  <a:spcPct val="20000"/>
                </a:spcBef>
                <a:defRPr/>
              </a:pPr>
              <a:endPar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0000"/>
                </a:spcBef>
                <a:defRPr/>
              </a:pPr>
              <a:endPar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spcBef>
                  <a:spcPct val="20000"/>
                </a:spcBef>
                <a:defRPr/>
              </a:pPr>
              <a:r>
                <a:rPr lang="en-US" altLang="zh-CN" sz="1333" b="1">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35" name="Text Box 13"/>
            <p:cNvSpPr txBox="1">
              <a:spLocks noChangeArrowheads="1"/>
            </p:cNvSpPr>
            <p:nvPr/>
          </p:nvSpPr>
          <p:spPr bwMode="auto">
            <a:xfrm>
              <a:off x="2773366" y="1097271"/>
              <a:ext cx="933317" cy="1866726"/>
            </a:xfrm>
            <a:prstGeom prst="rect">
              <a:avLst/>
            </a:prstGeom>
            <a:ln/>
          </p:spPr>
          <p:style>
            <a:lnRef idx="1">
              <a:schemeClr val="accent5"/>
            </a:lnRef>
            <a:fillRef idx="2">
              <a:schemeClr val="accent5"/>
            </a:fillRef>
            <a:effectRef idx="1">
              <a:schemeClr val="accent5"/>
            </a:effectRef>
            <a:fontRef idx="minor">
              <a:schemeClr val="dk1"/>
            </a:fontRef>
          </p:style>
          <p:txBody>
            <a:bodyPr/>
            <a:lstStyle>
              <a:defPPr>
                <a:defRPr lang="zh-CN"/>
              </a:defPPr>
              <a:lvl1pPr>
                <a:spcBef>
                  <a:spcPct val="25000"/>
                </a:spcBef>
                <a:defRPr sz="1600" b="1">
                  <a:solidFill>
                    <a:schemeClr val="dk1"/>
                  </a:solidFill>
                  <a:latin typeface="微软雅黑" panose="020B0503020204020204" pitchFamily="34" charset="-122"/>
                  <a:ea typeface="微软雅黑" panose="020B0503020204020204" pitchFamily="34" charset="-122"/>
                </a:defRPr>
              </a:lvl1pPr>
              <a:lvl2pPr>
                <a:defRPr>
                  <a:solidFill>
                    <a:schemeClr val="dk1"/>
                  </a:solidFill>
                  <a:latin typeface="+mn-lt"/>
                  <a:ea typeface="+mn-ea"/>
                </a:defRPr>
              </a:lvl2pPr>
              <a:lvl3pPr>
                <a:defRPr>
                  <a:solidFill>
                    <a:schemeClr val="dk1"/>
                  </a:solidFill>
                  <a:latin typeface="+mn-lt"/>
                  <a:ea typeface="+mn-ea"/>
                </a:defRPr>
              </a:lvl3pPr>
              <a:lvl4pPr>
                <a:defRPr>
                  <a:solidFill>
                    <a:schemeClr val="dk1"/>
                  </a:solidFill>
                  <a:latin typeface="+mn-lt"/>
                  <a:ea typeface="+mn-ea"/>
                </a:defRPr>
              </a:lvl4pPr>
              <a:lvl5pPr>
                <a:defRPr>
                  <a:solidFill>
                    <a:schemeClr val="dk1"/>
                  </a:solidFill>
                  <a:latin typeface="+mn-lt"/>
                  <a:ea typeface="+mn-ea"/>
                </a:defRPr>
              </a:lvl5pPr>
              <a:lvl6pPr>
                <a:defRPr>
                  <a:solidFill>
                    <a:schemeClr val="dk1"/>
                  </a:solidFill>
                  <a:latin typeface="+mn-lt"/>
                  <a:ea typeface="+mn-ea"/>
                </a:defRPr>
              </a:lvl6pPr>
              <a:lvl7pPr>
                <a:defRPr>
                  <a:solidFill>
                    <a:schemeClr val="dk1"/>
                  </a:solidFill>
                  <a:latin typeface="+mn-lt"/>
                  <a:ea typeface="+mn-ea"/>
                </a:defRPr>
              </a:lvl7pPr>
              <a:lvl8pPr>
                <a:defRPr>
                  <a:solidFill>
                    <a:schemeClr val="dk1"/>
                  </a:solidFill>
                  <a:latin typeface="+mn-lt"/>
                  <a:ea typeface="+mn-ea"/>
                </a:defRPr>
              </a:lvl8pPr>
              <a:lvl9pPr>
                <a:defRPr>
                  <a:solidFill>
                    <a:schemeClr val="dk1"/>
                  </a:solidFill>
                  <a:latin typeface="+mn-lt"/>
                  <a:ea typeface="+mn-ea"/>
                </a:defRPr>
              </a:lvl9pPr>
            </a:lstStyle>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solidFill>
                    <a:schemeClr val="tx1"/>
                  </a:solidFill>
                  <a:latin typeface="Arial Unicode MS" panose="020B0604020202020204" pitchFamily="34" charset="-122"/>
                  <a:ea typeface="Arial Unicode MS" panose="020B0604020202020204" pitchFamily="34" charset="-122"/>
                  <a:cs typeface="Arial Unicode MS" panose="020B0604020202020204" pitchFamily="34" charset="-122"/>
                </a:rPr>
                <a:t>R (A)</a:t>
              </a:r>
            </a:p>
            <a:p>
              <a:pPr algn="ctr" eaLnBrk="1" hangingPunct="1">
                <a:defRPr/>
              </a:pPr>
              <a:r>
                <a:rPr lang="en-US" altLang="zh-CN" sz="1333">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W(A)</a:t>
              </a:r>
            </a:p>
            <a:p>
              <a:pPr algn="ctr" eaLnBrk="1" hangingPunct="1">
                <a:defRPr/>
              </a:pPr>
              <a:endPar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endParaRP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R (B)</a:t>
              </a:r>
            </a:p>
            <a:p>
              <a:pPr algn="ctr" eaLnBrk="1" hangingPunct="1">
                <a:defRPr/>
              </a:pPr>
              <a:r>
                <a:rPr lang="en-US" altLang="zh-CN" sz="1333">
                  <a:latin typeface="Arial Unicode MS" panose="020B0604020202020204" pitchFamily="34" charset="-122"/>
                  <a:ea typeface="Arial Unicode MS" panose="020B0604020202020204" pitchFamily="34" charset="-122"/>
                  <a:cs typeface="Arial Unicode MS" panose="020B0604020202020204" pitchFamily="34" charset="-122"/>
                </a:rPr>
                <a:t>W(B)</a:t>
              </a:r>
            </a:p>
          </p:txBody>
        </p:sp>
        <p:sp>
          <p:nvSpPr>
            <p:cNvPr id="36" name="AutoShape 20"/>
            <p:cNvSpPr>
              <a:spLocks noChangeArrowheads="1"/>
            </p:cNvSpPr>
            <p:nvPr/>
          </p:nvSpPr>
          <p:spPr bwMode="auto">
            <a:xfrm rot="20315110">
              <a:off x="1762274" y="2081430"/>
              <a:ext cx="1193629" cy="117464"/>
            </a:xfrm>
            <a:prstGeom prst="leftRightArrow">
              <a:avLst>
                <a:gd name="adj1" fmla="val 50000"/>
                <a:gd name="adj2" fmla="val 141111"/>
              </a:avLst>
            </a:prstGeom>
            <a:ln>
              <a:headEnd/>
              <a:tailEnd/>
            </a:ln>
          </p:spPr>
          <p:style>
            <a:lnRef idx="1">
              <a:schemeClr val="accent2"/>
            </a:lnRef>
            <a:fillRef idx="3">
              <a:schemeClr val="accent2"/>
            </a:fillRef>
            <a:effectRef idx="2">
              <a:schemeClr val="accent2"/>
            </a:effectRef>
            <a:fontRef idx="minor">
              <a:schemeClr val="lt1"/>
            </a:fontRef>
          </p:style>
          <p:txBody>
            <a:bodyPr wrap="none" anchor="ctr"/>
            <a:lstStyle/>
            <a:p>
              <a:pPr algn="ctr" eaLnBrk="1" hangingPunct="1">
                <a:spcBef>
                  <a:spcPct val="20000"/>
                </a:spcBef>
                <a:defRPr/>
              </a:pPr>
              <a:endParaRPr lang="zh-CN" altLang="en-US" sz="2667"/>
            </a:p>
          </p:txBody>
        </p:sp>
      </p:grpSp>
      <p:sp>
        <p:nvSpPr>
          <p:cNvPr id="84997" name="TextBox 18"/>
          <p:cNvSpPr txBox="1">
            <a:spLocks noChangeArrowheads="1"/>
          </p:cNvSpPr>
          <p:nvPr/>
        </p:nvSpPr>
        <p:spPr bwMode="auto">
          <a:xfrm>
            <a:off x="6770874" y="4005792"/>
            <a:ext cx="639919" cy="639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en-US" altLang="zh-CN" sz="3556">
                <a:latin typeface="微软雅黑" panose="020B0503020204020204" pitchFamily="34" charset="-122"/>
                <a:ea typeface="微软雅黑" panose="020B0503020204020204" pitchFamily="34" charset="-122"/>
              </a:rPr>
              <a:t>④</a:t>
            </a:r>
            <a:endParaRPr lang="zh-CN" altLang="en-US" sz="3556"/>
          </a:p>
        </p:txBody>
      </p:sp>
      <p:sp>
        <p:nvSpPr>
          <p:cNvPr id="84998" name="TextBox 19"/>
          <p:cNvSpPr txBox="1">
            <a:spLocks noChangeArrowheads="1"/>
          </p:cNvSpPr>
          <p:nvPr/>
        </p:nvSpPr>
        <p:spPr bwMode="auto">
          <a:xfrm>
            <a:off x="2535777" y="3935237"/>
            <a:ext cx="639919" cy="639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pPr>
            <a:r>
              <a:rPr lang="en-US" altLang="zh-CN" sz="3556">
                <a:latin typeface="微软雅黑" panose="020B0503020204020204" pitchFamily="34" charset="-122"/>
                <a:ea typeface="微软雅黑" panose="020B0503020204020204" pitchFamily="34" charset="-122"/>
              </a:rPr>
              <a:t>③</a:t>
            </a:r>
            <a:endParaRPr lang="zh-CN" altLang="en-US" sz="3556"/>
          </a:p>
        </p:txBody>
      </p:sp>
    </p:spTree>
  </p:cSld>
  <p:clrMapOvr>
    <a:masterClrMapping/>
  </p:clrMapOvr>
  <p:transition advTm="109595">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dirty="0"/>
              <a:t>事务并发执行带来的问题</a:t>
            </a:r>
          </a:p>
        </p:txBody>
      </p:sp>
      <p:sp>
        <p:nvSpPr>
          <p:cNvPr id="16387" name="Rectangle 3"/>
          <p:cNvSpPr>
            <a:spLocks noGrp="1" noChangeArrowheads="1"/>
          </p:cNvSpPr>
          <p:nvPr>
            <p:ph sz="quarter" idx="10"/>
          </p:nvPr>
        </p:nvSpPr>
        <p:spPr bwMode="auto">
          <a:xfrm>
            <a:off x="687513" y="769938"/>
            <a:ext cx="9001000" cy="4175673"/>
          </a:xfrm>
          <a:ln>
            <a:prstDash val="dash"/>
            <a:miter lim="800000"/>
            <a:headEnd/>
            <a:tailEnd/>
          </a:ln>
        </p:spPr>
        <p:txBody>
          <a:bodyPr lIns="79228" tIns="39613" rIns="79228" bIns="39613">
            <a:spAutoFit/>
          </a:bodyPr>
          <a:lstStyle/>
          <a:p>
            <a:pPr marL="317497" indent="-317497" defTabSz="792269" eaLnBrk="1" hangingPunct="1">
              <a:lnSpc>
                <a:spcPts val="2778"/>
              </a:lnSpc>
              <a:spcAft>
                <a:spcPts val="520"/>
              </a:spcAft>
              <a:defRPr/>
            </a:pPr>
            <a:r>
              <a:rPr lang="zh-CN" altLang="en-US" dirty="0">
                <a:solidFill>
                  <a:schemeClr val="tx1">
                    <a:lumMod val="65000"/>
                    <a:lumOff val="35000"/>
                  </a:schemeClr>
                </a:solidFill>
              </a:rPr>
              <a:t>会存取和存储不正确的数据</a:t>
            </a:r>
            <a:endParaRPr lang="en-US" altLang="zh-CN" dirty="0">
              <a:solidFill>
                <a:schemeClr val="tx1">
                  <a:lumMod val="65000"/>
                  <a:lumOff val="35000"/>
                </a:schemeClr>
              </a:solidFill>
            </a:endParaRPr>
          </a:p>
          <a:p>
            <a:pPr marL="317497" indent="-317497" defTabSz="792269" eaLnBrk="1" hangingPunct="1">
              <a:lnSpc>
                <a:spcPts val="2778"/>
              </a:lnSpc>
              <a:spcAft>
                <a:spcPts val="520"/>
              </a:spcAft>
              <a:defRPr/>
            </a:pPr>
            <a:r>
              <a:rPr lang="zh-CN" altLang="en-US" dirty="0">
                <a:solidFill>
                  <a:schemeClr val="tx1">
                    <a:lumMod val="65000"/>
                    <a:lumOff val="35000"/>
                  </a:schemeClr>
                </a:solidFill>
              </a:rPr>
              <a:t>破坏事务的隔离性和数据库的一致性</a:t>
            </a:r>
            <a:endParaRPr lang="en-US" altLang="zh-CN" dirty="0">
              <a:solidFill>
                <a:schemeClr val="tx1">
                  <a:lumMod val="65000"/>
                  <a:lumOff val="35000"/>
                </a:schemeClr>
              </a:solidFill>
            </a:endParaRPr>
          </a:p>
          <a:p>
            <a:pPr marL="317497" indent="-317497" defTabSz="792269" eaLnBrk="1" hangingPunct="1">
              <a:lnSpc>
                <a:spcPts val="2778"/>
              </a:lnSpc>
              <a:spcAft>
                <a:spcPts val="520"/>
              </a:spcAft>
              <a:defRPr/>
            </a:pPr>
            <a:endParaRPr lang="zh-CN" altLang="en-US" dirty="0">
              <a:solidFill>
                <a:schemeClr val="tx1">
                  <a:lumMod val="50000"/>
                  <a:lumOff val="50000"/>
                </a:schemeClr>
              </a:solidFill>
            </a:endParaRPr>
          </a:p>
          <a:p>
            <a:pPr defTabSz="792269" eaLnBrk="1" hangingPunct="1">
              <a:lnSpc>
                <a:spcPts val="2778"/>
              </a:lnSpc>
              <a:spcAft>
                <a:spcPts val="520"/>
              </a:spcAft>
              <a:buClr>
                <a:schemeClr val="tx1">
                  <a:lumMod val="50000"/>
                  <a:lumOff val="50000"/>
                </a:schemeClr>
              </a:buClr>
              <a:buSzPct val="90000"/>
              <a:buFont typeface="Wingdings" panose="05000000000000000000" pitchFamily="2" charset="2"/>
              <a:buChar char="Ø"/>
              <a:defRPr/>
            </a:pPr>
            <a:r>
              <a:rPr lang="en-US" altLang="zh-CN" dirty="0">
                <a:solidFill>
                  <a:schemeClr val="tx1">
                    <a:lumMod val="50000"/>
                    <a:lumOff val="50000"/>
                  </a:schemeClr>
                </a:solidFill>
              </a:rPr>
              <a:t>DBMS</a:t>
            </a:r>
            <a:r>
              <a:rPr lang="zh-CN" altLang="en-US" dirty="0">
                <a:solidFill>
                  <a:schemeClr val="tx1">
                    <a:lumMod val="50000"/>
                    <a:lumOff val="50000"/>
                  </a:schemeClr>
                </a:solidFill>
              </a:rPr>
              <a:t>必须提供并发控制机制</a:t>
            </a:r>
          </a:p>
          <a:p>
            <a:pPr defTabSz="792269" eaLnBrk="1" hangingPunct="1">
              <a:lnSpc>
                <a:spcPts val="2778"/>
              </a:lnSpc>
              <a:spcAft>
                <a:spcPts val="520"/>
              </a:spcAft>
              <a:buClr>
                <a:schemeClr val="tx1">
                  <a:lumMod val="50000"/>
                  <a:lumOff val="50000"/>
                </a:schemeClr>
              </a:buClr>
              <a:buSzPct val="90000"/>
              <a:buFont typeface="Wingdings" panose="05000000000000000000" pitchFamily="2" charset="2"/>
              <a:buChar char="Ø"/>
              <a:defRPr/>
            </a:pPr>
            <a:r>
              <a:rPr lang="zh-CN" altLang="en-US" dirty="0">
                <a:solidFill>
                  <a:schemeClr val="tx1">
                    <a:lumMod val="50000"/>
                    <a:lumOff val="50000"/>
                  </a:schemeClr>
                </a:solidFill>
              </a:rPr>
              <a:t>并发控制机制是衡量一个</a:t>
            </a:r>
            <a:r>
              <a:rPr lang="en-US" altLang="zh-CN" dirty="0">
                <a:solidFill>
                  <a:schemeClr val="tx1">
                    <a:lumMod val="50000"/>
                    <a:lumOff val="50000"/>
                  </a:schemeClr>
                </a:solidFill>
              </a:rPr>
              <a:t>DBMS</a:t>
            </a:r>
            <a:r>
              <a:rPr lang="zh-CN" altLang="en-US" dirty="0">
                <a:solidFill>
                  <a:schemeClr val="tx1">
                    <a:lumMod val="50000"/>
                    <a:lumOff val="50000"/>
                  </a:schemeClr>
                </a:solidFill>
              </a:rPr>
              <a:t>性能的重要标志之一</a:t>
            </a:r>
          </a:p>
          <a:p>
            <a:pPr defTabSz="792269" eaLnBrk="1" hangingPunct="1">
              <a:lnSpc>
                <a:spcPts val="2778"/>
              </a:lnSpc>
              <a:spcAft>
                <a:spcPts val="520"/>
              </a:spcAft>
              <a:buClr>
                <a:schemeClr val="tx1">
                  <a:lumMod val="50000"/>
                  <a:lumOff val="50000"/>
                </a:schemeClr>
              </a:buClr>
              <a:buSzPct val="90000"/>
              <a:buFont typeface="Wingdings" panose="05000000000000000000" pitchFamily="2" charset="2"/>
              <a:buChar char="Ø"/>
              <a:defRPr/>
            </a:pPr>
            <a:r>
              <a:rPr lang="zh-CN" altLang="en-US" dirty="0">
                <a:solidFill>
                  <a:schemeClr val="tx1">
                    <a:lumMod val="50000"/>
                    <a:lumOff val="50000"/>
                  </a:schemeClr>
                </a:solidFill>
              </a:rPr>
              <a:t>并发控制机制的任务</a:t>
            </a:r>
          </a:p>
          <a:p>
            <a:pPr lvl="1" eaLnBrk="1" hangingPunct="1">
              <a:lnSpc>
                <a:spcPts val="2778"/>
              </a:lnSpc>
              <a:defRPr/>
            </a:pPr>
            <a:r>
              <a:rPr lang="zh-CN" altLang="en-US" dirty="0">
                <a:latin typeface="华文楷体" panose="02010600040101010101" pitchFamily="2" charset="-122"/>
                <a:ea typeface="华文楷体" panose="02010600040101010101" pitchFamily="2" charset="-122"/>
              </a:rPr>
              <a:t>对并发操作进行正确调度</a:t>
            </a:r>
          </a:p>
          <a:p>
            <a:pPr lvl="1" eaLnBrk="1" hangingPunct="1">
              <a:lnSpc>
                <a:spcPts val="2778"/>
              </a:lnSpc>
              <a:defRPr/>
            </a:pPr>
            <a:r>
              <a:rPr lang="zh-CN" altLang="en-US" dirty="0">
                <a:latin typeface="华文楷体" panose="02010600040101010101" pitchFamily="2" charset="-122"/>
                <a:ea typeface="华文楷体" panose="02010600040101010101" pitchFamily="2" charset="-122"/>
              </a:rPr>
              <a:t>保证事务的隔离性</a:t>
            </a:r>
          </a:p>
          <a:p>
            <a:pPr lvl="1" eaLnBrk="1" hangingPunct="1">
              <a:lnSpc>
                <a:spcPts val="2778"/>
              </a:lnSpc>
              <a:defRPr/>
            </a:pPr>
            <a:r>
              <a:rPr lang="zh-CN" altLang="en-US" dirty="0">
                <a:latin typeface="华文楷体" panose="02010600040101010101" pitchFamily="2" charset="-122"/>
                <a:ea typeface="华文楷体" panose="02010600040101010101" pitchFamily="2" charset="-122"/>
              </a:rPr>
              <a:t>保证数据库的一致性</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zh-CN" altLang="en-US" dirty="0"/>
              <a:t>并发操作带来的三种数据不一致性</a:t>
            </a:r>
            <a:r>
              <a:rPr lang="en-US" altLang="zh-CN" dirty="0"/>
              <a:t>--</a:t>
            </a:r>
            <a:r>
              <a:rPr dirty="0">
                <a:highlight>
                  <a:srgbClr val="FFFF00"/>
                </a:highlight>
              </a:rPr>
              <a:t>丢失修改</a:t>
            </a:r>
          </a:p>
        </p:txBody>
      </p:sp>
      <p:sp>
        <p:nvSpPr>
          <p:cNvPr id="11267" name="Rectangle 3"/>
          <p:cNvSpPr>
            <a:spLocks noGrp="1" noChangeArrowheads="1"/>
          </p:cNvSpPr>
          <p:nvPr>
            <p:ph sz="quarter" idx="10"/>
          </p:nvPr>
        </p:nvSpPr>
        <p:spPr/>
        <p:txBody>
          <a:bodyPr/>
          <a:lstStyle/>
          <a:p>
            <a:pPr marL="0" indent="301623" algn="just" eaLnBrk="1" hangingPunct="1">
              <a:lnSpc>
                <a:spcPct val="150000"/>
              </a:lnSpc>
              <a:buNone/>
              <a:defRPr/>
            </a:pPr>
            <a:r>
              <a:rPr lang="zh-CN" altLang="en-US"/>
              <a:t>丢失修改是指事务</a:t>
            </a:r>
            <a:r>
              <a:rPr lang="en-US" altLang="zh-CN"/>
              <a:t>A</a:t>
            </a:r>
            <a:r>
              <a:rPr lang="zh-CN" altLang="en-US"/>
              <a:t>与事务</a:t>
            </a:r>
            <a:r>
              <a:rPr lang="en-US" altLang="zh-CN"/>
              <a:t>B</a:t>
            </a:r>
            <a:r>
              <a:rPr lang="zh-CN" altLang="en-US"/>
              <a:t>从数据库中读入同一数据并修改。事务</a:t>
            </a:r>
            <a:r>
              <a:rPr lang="en-US" altLang="zh-CN"/>
              <a:t>B</a:t>
            </a:r>
            <a:r>
              <a:rPr lang="zh-CN" altLang="en-US"/>
              <a:t>的提交结果破坏了事务</a:t>
            </a:r>
            <a:r>
              <a:rPr lang="en-US" altLang="zh-CN"/>
              <a:t>A</a:t>
            </a:r>
            <a:r>
              <a:rPr lang="zh-CN" altLang="en-US"/>
              <a:t>提交的结果，导致事务</a:t>
            </a:r>
            <a:r>
              <a:rPr lang="en-US" altLang="zh-CN"/>
              <a:t>A</a:t>
            </a:r>
            <a:r>
              <a:rPr lang="zh-CN" altLang="en-US"/>
              <a:t>的修改被丢失。</a:t>
            </a:r>
          </a:p>
        </p:txBody>
      </p:sp>
      <p:sp>
        <p:nvSpPr>
          <p:cNvPr id="4" name="Rectangle 2">
            <a:extLst>
              <a:ext uri="{FF2B5EF4-FFF2-40B4-BE49-F238E27FC236}">
                <a16:creationId xmlns:a16="http://schemas.microsoft.com/office/drawing/2014/main" id="{09282B9E-0530-9830-1D6A-5D259E35289E}"/>
              </a:ext>
            </a:extLst>
          </p:cNvPr>
          <p:cNvSpPr txBox="1">
            <a:spLocks noChangeArrowheads="1"/>
          </p:cNvSpPr>
          <p:nvPr/>
        </p:nvSpPr>
        <p:spPr bwMode="auto">
          <a:xfrm>
            <a:off x="595626" y="1849388"/>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a:highlight>
                  <a:srgbClr val="FFFF00"/>
                </a:highlight>
              </a:rPr>
              <a:t>不可重复读</a:t>
            </a:r>
          </a:p>
        </p:txBody>
      </p:sp>
      <p:sp>
        <p:nvSpPr>
          <p:cNvPr id="5" name="Rectangle 3">
            <a:extLst>
              <a:ext uri="{FF2B5EF4-FFF2-40B4-BE49-F238E27FC236}">
                <a16:creationId xmlns:a16="http://schemas.microsoft.com/office/drawing/2014/main" id="{BA13580F-424A-0586-9FFC-BE3321D1E94E}"/>
              </a:ext>
            </a:extLst>
          </p:cNvPr>
          <p:cNvSpPr txBox="1">
            <a:spLocks noChangeArrowheads="1"/>
          </p:cNvSpPr>
          <p:nvPr/>
        </p:nvSpPr>
        <p:spPr>
          <a:xfrm>
            <a:off x="563373" y="2512474"/>
            <a:ext cx="9001000" cy="4319587"/>
          </a:xfrm>
          <a:prstGeom prst="rect">
            <a:avLst/>
          </a:prstGeom>
        </p:spPr>
        <p:txBody>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95000"/>
                    <a:lumOff val="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marL="0" indent="301623" algn="just" eaLnBrk="1" hangingPunct="1">
              <a:lnSpc>
                <a:spcPct val="150000"/>
              </a:lnSpc>
              <a:buFont typeface="Wingdings" panose="05000000000000000000" pitchFamily="2" charset="2"/>
              <a:buNone/>
              <a:defRPr/>
            </a:pPr>
            <a:r>
              <a:rPr lang="zh-CN" altLang="en-US"/>
              <a:t>不可重复读是指事务</a:t>
            </a:r>
            <a:r>
              <a:rPr lang="en-US" altLang="zh-CN"/>
              <a:t>A</a:t>
            </a:r>
            <a:r>
              <a:rPr lang="zh-CN" altLang="en-US"/>
              <a:t>读取数据后，事务</a:t>
            </a:r>
            <a:r>
              <a:rPr lang="en-US" altLang="zh-CN"/>
              <a:t>B</a:t>
            </a:r>
            <a:r>
              <a:rPr lang="zh-CN" altLang="en-US"/>
              <a:t>执行更新操作，使事务</a:t>
            </a:r>
            <a:r>
              <a:rPr lang="en-US" altLang="zh-CN"/>
              <a:t>A</a:t>
            </a:r>
            <a:r>
              <a:rPr lang="zh-CN" altLang="en-US"/>
              <a:t>无法再现前一次读取结果。</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t>三类不可重复读</a:t>
            </a:r>
          </a:p>
        </p:txBody>
      </p:sp>
      <p:sp>
        <p:nvSpPr>
          <p:cNvPr id="13315" name="Rectangle 3"/>
          <p:cNvSpPr>
            <a:spLocks noGrp="1" noChangeArrowheads="1"/>
          </p:cNvSpPr>
          <p:nvPr>
            <p:ph sz="quarter" idx="10"/>
          </p:nvPr>
        </p:nvSpPr>
        <p:spPr/>
        <p:txBody>
          <a:bodyPr/>
          <a:lstStyle/>
          <a:p>
            <a:pPr marL="0" indent="0" algn="just" eaLnBrk="1" hangingPunct="1">
              <a:lnSpc>
                <a:spcPct val="150000"/>
              </a:lnSpc>
              <a:buNone/>
              <a:defRPr/>
            </a:pPr>
            <a:r>
              <a:rPr lang="zh-CN" altLang="en-US" sz="2000"/>
              <a:t>事务</a:t>
            </a:r>
            <a:r>
              <a:rPr lang="en-US" altLang="zh-CN" sz="2000"/>
              <a:t>A</a:t>
            </a:r>
            <a:r>
              <a:rPr lang="zh-CN" altLang="en-US" sz="2000"/>
              <a:t>读取某一数据后：</a:t>
            </a:r>
          </a:p>
          <a:p>
            <a:pPr marL="507995" indent="-507995" algn="just" eaLnBrk="1" hangingPunct="1">
              <a:lnSpc>
                <a:spcPct val="150000"/>
              </a:lnSpc>
              <a:buFont typeface="+mj-ea"/>
              <a:buAutoNum type="circleNumDbPlain"/>
              <a:defRPr/>
            </a:pPr>
            <a:r>
              <a:rPr lang="zh-CN" altLang="en-US" sz="2000"/>
              <a:t>事务</a:t>
            </a:r>
            <a:r>
              <a:rPr lang="en-US" altLang="zh-CN" sz="2000"/>
              <a:t>B</a:t>
            </a:r>
            <a:r>
              <a:rPr lang="zh-CN" altLang="en-US" sz="2000"/>
              <a:t>对其更新，事务</a:t>
            </a:r>
            <a:r>
              <a:rPr lang="en-US" altLang="zh-CN" sz="2000"/>
              <a:t>A</a:t>
            </a:r>
            <a:r>
              <a:rPr lang="zh-CN" altLang="en-US" sz="2000"/>
              <a:t>再次读得到与前一次不同的值。</a:t>
            </a:r>
          </a:p>
          <a:p>
            <a:pPr marL="507995" indent="-507995" algn="just" eaLnBrk="1" hangingPunct="1">
              <a:lnSpc>
                <a:spcPct val="150000"/>
              </a:lnSpc>
              <a:buFont typeface="+mj-ea"/>
              <a:buAutoNum type="circleNumDbPlain"/>
              <a:defRPr/>
            </a:pPr>
            <a:r>
              <a:rPr lang="zh-CN" altLang="en-US" sz="2000"/>
              <a:t>事务</a:t>
            </a:r>
            <a:r>
              <a:rPr lang="en-US" altLang="zh-CN" sz="2000"/>
              <a:t>B</a:t>
            </a:r>
            <a:r>
              <a:rPr lang="zh-CN" altLang="en-US" sz="2000"/>
              <a:t>删除其中部分记录，事务</a:t>
            </a:r>
            <a:r>
              <a:rPr lang="en-US" altLang="zh-CN" sz="2000"/>
              <a:t>A</a:t>
            </a:r>
            <a:r>
              <a:rPr lang="zh-CN" altLang="en-US" sz="2000"/>
              <a:t>再次读取，发现某些记录神密地消失。</a:t>
            </a:r>
          </a:p>
          <a:p>
            <a:pPr marL="507995" indent="-507995" algn="just" eaLnBrk="1" hangingPunct="1">
              <a:lnSpc>
                <a:spcPct val="150000"/>
              </a:lnSpc>
              <a:buFont typeface="+mj-ea"/>
              <a:buAutoNum type="circleNumDbPlain"/>
              <a:defRPr/>
            </a:pPr>
            <a:r>
              <a:rPr lang="zh-CN" altLang="en-US" sz="2000"/>
              <a:t>事务</a:t>
            </a:r>
            <a:r>
              <a:rPr lang="en-US" altLang="zh-CN" sz="2000"/>
              <a:t>B</a:t>
            </a:r>
            <a:r>
              <a:rPr lang="zh-CN" altLang="en-US" sz="2000"/>
              <a:t>插入了一些记录，当事务</a:t>
            </a:r>
            <a:r>
              <a:rPr lang="en-US" altLang="zh-CN" sz="2000"/>
              <a:t>A</a:t>
            </a:r>
            <a:r>
              <a:rPr lang="zh-CN" altLang="en-US" sz="2000"/>
              <a:t>再次按相同条件读取数据时，发现多了一些记录。</a:t>
            </a:r>
          </a:p>
        </p:txBody>
      </p:sp>
      <p:pic>
        <p:nvPicPr>
          <p:cNvPr id="1638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3834" y="2857500"/>
            <a:ext cx="5448653" cy="2861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prstDash val="dash"/>
                <a:miter lim="800000"/>
                <a:headEnd/>
                <a:tailEnd/>
              </a14:hiddenLine>
            </a:ext>
          </a:extLst>
        </p:spPr>
      </p:pic>
      <p:sp>
        <p:nvSpPr>
          <p:cNvPr id="2" name="TextBox 1"/>
          <p:cNvSpPr txBox="1"/>
          <p:nvPr/>
        </p:nvSpPr>
        <p:spPr>
          <a:xfrm>
            <a:off x="687513" y="3433564"/>
            <a:ext cx="3038011" cy="434286"/>
          </a:xfrm>
          <a:prstGeom prst="rect">
            <a:avLst/>
          </a:prstGeom>
          <a:noFill/>
        </p:spPr>
        <p:txBody>
          <a:bodyPr wrap="none">
            <a:spAutoFit/>
          </a:bodyPr>
          <a:lstStyle/>
          <a:p>
            <a:pPr algn="ctr" eaLnBrk="1" hangingPunct="1">
              <a:spcBef>
                <a:spcPct val="20000"/>
              </a:spcBef>
              <a:defRPr/>
            </a:pPr>
            <a:r>
              <a:rPr lang="zh-CN" altLang="en-US" sz="2222" b="1" dirty="0">
                <a:solidFill>
                  <a:srgbClr val="FF0000"/>
                </a:solidFill>
                <a:latin typeface="微软雅黑"/>
                <a:ea typeface="微软雅黑"/>
              </a:rPr>
              <a:t>②③两种称为</a:t>
            </a:r>
            <a:r>
              <a:rPr lang="zh-CN" altLang="en-US" sz="2222" b="1" dirty="0">
                <a:solidFill>
                  <a:srgbClr val="FF0000"/>
                </a:solidFill>
                <a:highlight>
                  <a:srgbClr val="FFFF00"/>
                </a:highlight>
                <a:latin typeface="微软雅黑"/>
                <a:ea typeface="微软雅黑"/>
              </a:rPr>
              <a:t>幻影现象</a:t>
            </a:r>
            <a:endParaRPr lang="zh-CN" altLang="en-US" sz="2222" b="1" dirty="0">
              <a:solidFill>
                <a:srgbClr val="FF0000"/>
              </a:solidFill>
              <a:highlight>
                <a:srgbClr val="FFFF00"/>
              </a:highlight>
              <a:latin typeface="Arial" charset="0"/>
              <a:ea typeface="宋体"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Lst>
        </p:spPr>
        <p:txBody>
          <a:bodyPr vert="horz" wrap="square" lIns="101600" tIns="50800" rIns="101600" bIns="50800" numCol="1" anchor="ctr" anchorCtr="0" compatLnSpc="1">
            <a:prstTxWarp prst="textNoShape">
              <a:avLst/>
            </a:prstTxWarp>
          </a:bodyPr>
          <a:lstStyle/>
          <a:p>
            <a:pPr eaLnBrk="1" hangingPunct="1"/>
            <a:r>
              <a:rPr lang="en-US" altLang="zh-CN" dirty="0">
                <a:highlight>
                  <a:srgbClr val="FFFF00"/>
                </a:highlight>
              </a:rPr>
              <a:t>3</a:t>
            </a:r>
            <a:r>
              <a:rPr dirty="0">
                <a:highlight>
                  <a:srgbClr val="FFFF00"/>
                </a:highlight>
              </a:rPr>
              <a:t>）读“脏”数据</a:t>
            </a:r>
          </a:p>
        </p:txBody>
      </p:sp>
      <p:sp>
        <p:nvSpPr>
          <p:cNvPr id="14339" name="Rectangle 3"/>
          <p:cNvSpPr>
            <a:spLocks noGrp="1" noChangeArrowheads="1"/>
          </p:cNvSpPr>
          <p:nvPr>
            <p:ph sz="quarter" idx="10"/>
          </p:nvPr>
        </p:nvSpPr>
        <p:spPr/>
        <p:txBody>
          <a:bodyPr/>
          <a:lstStyle/>
          <a:p>
            <a:pPr marL="0" indent="0" algn="just" eaLnBrk="1" hangingPunct="1">
              <a:lnSpc>
                <a:spcPct val="150000"/>
              </a:lnSpc>
              <a:buNone/>
              <a:defRPr/>
            </a:pPr>
            <a:r>
              <a:rPr lang="en-US" altLang="zh-CN" sz="2000"/>
              <a:t>    </a:t>
            </a:r>
            <a:r>
              <a:rPr lang="zh-CN" altLang="en-US"/>
              <a:t>事务</a:t>
            </a:r>
            <a:r>
              <a:rPr lang="en-US" altLang="zh-CN"/>
              <a:t>B</a:t>
            </a:r>
            <a:r>
              <a:rPr lang="zh-CN" altLang="en-US"/>
              <a:t>修改某一数据，并将其写回磁盘事务</a:t>
            </a:r>
            <a:r>
              <a:rPr lang="en-US" altLang="zh-CN"/>
              <a:t>A</a:t>
            </a:r>
            <a:r>
              <a:rPr lang="zh-CN" altLang="en-US"/>
              <a:t>读取同一数据后事务</a:t>
            </a:r>
            <a:r>
              <a:rPr lang="en-US" altLang="zh-CN"/>
              <a:t>B</a:t>
            </a:r>
            <a:r>
              <a:rPr lang="zh-CN" altLang="en-US"/>
              <a:t>由于某种原因撤消已修改过的数据恢复原值，事务</a:t>
            </a:r>
            <a:r>
              <a:rPr lang="en-US" altLang="zh-CN"/>
              <a:t>A</a:t>
            </a:r>
            <a:r>
              <a:rPr lang="zh-CN" altLang="en-US"/>
              <a:t>读到的数据就与数据库中的数据不一致，是不正确的数据，又称为“脏”数据。</a:t>
            </a:r>
          </a:p>
        </p:txBody>
      </p:sp>
      <p:pic>
        <p:nvPicPr>
          <p:cNvPr id="17412" name="Picture 13" descr="http://images.cnblogs.com/cnblogs_com/lxconan/201110/20111020003811803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7752" y="2756958"/>
            <a:ext cx="6286500" cy="288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椭圆 4"/>
          <p:cNvSpPr/>
          <p:nvPr/>
        </p:nvSpPr>
        <p:spPr>
          <a:xfrm>
            <a:off x="7055556" y="4081639"/>
            <a:ext cx="241653" cy="239889"/>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ct val="20000"/>
              </a:spcBef>
              <a:defRPr/>
            </a:pPr>
            <a:endParaRPr lang="zh-CN" altLang="en-US" sz="3556"/>
          </a:p>
        </p:txBody>
      </p:sp>
    </p:spTree>
  </p:cSld>
  <p:clrMapOvr>
    <a:masterClrMapping/>
  </p:clrMapOvr>
</p:sld>
</file>

<file path=ppt/theme/theme1.xml><?xml version="1.0" encoding="utf-8"?>
<a:theme xmlns:a="http://schemas.openxmlformats.org/drawingml/2006/main" name="数据库模板">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数据库模板</Template>
  <TotalTime>19313</TotalTime>
  <Words>4982</Words>
  <Application>Microsoft Office PowerPoint</Application>
  <PresentationFormat>自定义</PresentationFormat>
  <Paragraphs>882</Paragraphs>
  <Slides>52</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52</vt:i4>
      </vt:variant>
    </vt:vector>
  </HeadingPairs>
  <TitlesOfParts>
    <vt:vector size="65" baseType="lpstr">
      <vt:lpstr>Arial Unicode MS</vt:lpstr>
      <vt:lpstr>华文仿宋</vt:lpstr>
      <vt:lpstr>华文楷体</vt:lpstr>
      <vt:lpstr>华文中宋</vt:lpstr>
      <vt:lpstr>微软雅黑</vt:lpstr>
      <vt:lpstr>微软雅黑</vt:lpstr>
      <vt:lpstr>幼圆</vt:lpstr>
      <vt:lpstr>Arial</vt:lpstr>
      <vt:lpstr>Arial Black</vt:lpstr>
      <vt:lpstr>Calibri</vt:lpstr>
      <vt:lpstr>Times New Roman</vt:lpstr>
      <vt:lpstr>Wingdings</vt:lpstr>
      <vt:lpstr>数据库模板</vt:lpstr>
      <vt:lpstr>PowerPoint 演示文稿</vt:lpstr>
      <vt:lpstr>PowerPoint 演示文稿</vt:lpstr>
      <vt:lpstr>事务串行执行</vt:lpstr>
      <vt:lpstr>事务交叉并发方式执行</vt:lpstr>
      <vt:lpstr>多事务并发执行</vt:lpstr>
      <vt:lpstr>事务并发执行带来的问题</vt:lpstr>
      <vt:lpstr>并发操作带来的三种数据不一致性--丢失修改</vt:lpstr>
      <vt:lpstr>三类不可重复读</vt:lpstr>
      <vt:lpstr>3）读“脏”数据</vt:lpstr>
      <vt:lpstr>封锁</vt:lpstr>
      <vt:lpstr>什么是封锁</vt:lpstr>
      <vt:lpstr>锁的相容矩阵</vt:lpstr>
      <vt:lpstr>封锁协议</vt:lpstr>
      <vt:lpstr>1级封锁协议</vt:lpstr>
      <vt:lpstr>1级封锁协议</vt:lpstr>
      <vt:lpstr>1级封锁协议</vt:lpstr>
      <vt:lpstr>2级封锁协议</vt:lpstr>
      <vt:lpstr>2级封锁协议</vt:lpstr>
      <vt:lpstr>3级封锁协议</vt:lpstr>
      <vt:lpstr>3级封锁协议</vt:lpstr>
      <vt:lpstr>3级封锁协议</vt:lpstr>
      <vt:lpstr>活锁与饥饿</vt:lpstr>
      <vt:lpstr>如何避免活锁</vt:lpstr>
      <vt:lpstr>一次封锁法</vt:lpstr>
      <vt:lpstr>顺序封锁法</vt:lpstr>
      <vt:lpstr>死锁的预防</vt:lpstr>
      <vt:lpstr>检测死锁的方法一：超时法</vt:lpstr>
      <vt:lpstr>等待图法示例</vt:lpstr>
      <vt:lpstr>死锁的解除</vt:lpstr>
      <vt:lpstr>什么是封锁粒度</vt:lpstr>
      <vt:lpstr>选择封锁粒度的原则</vt:lpstr>
      <vt:lpstr>多粒度封锁</vt:lpstr>
      <vt:lpstr>多粒度封锁协议</vt:lpstr>
      <vt:lpstr>加锁时系统检查的内容</vt:lpstr>
      <vt:lpstr>意向锁</vt:lpstr>
      <vt:lpstr>意向锁及相容矩阵</vt:lpstr>
      <vt:lpstr>意向锁的强度</vt:lpstr>
      <vt:lpstr>什么样的并发调度是正确的</vt:lpstr>
      <vt:lpstr>什么样的并发调度是正确的</vt:lpstr>
      <vt:lpstr>串行调度策略，正确的调度</vt:lpstr>
      <vt:lpstr>不可串行化的调度</vt:lpstr>
      <vt:lpstr>可串行化的调度</vt:lpstr>
      <vt:lpstr>如何保证并发操作调度正确</vt:lpstr>
      <vt:lpstr>两段锁协议2PL</vt:lpstr>
      <vt:lpstr>两段锁协议</vt:lpstr>
      <vt:lpstr>两段锁协议</vt:lpstr>
      <vt:lpstr>两段锁协议与防止死锁的一次封锁法</vt:lpstr>
      <vt:lpstr>遵守两段锁协议的事务同样会发生死锁</vt:lpstr>
      <vt:lpstr>两段锁协议与三级封锁协议</vt:lpstr>
      <vt:lpstr>冲突等价</vt:lpstr>
      <vt:lpstr>冲突可串行化调度</vt:lpstr>
      <vt:lpstr>冲突可串行化调度</vt:lpstr>
    </vt:vector>
  </TitlesOfParts>
  <Company>idke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第8章 数据库并发控制.ppt</dc:title>
  <dc:creator>隆承志</dc:creator>
  <cp:lastModifiedBy>映松 陈</cp:lastModifiedBy>
  <cp:revision>401</cp:revision>
  <dcterms:created xsi:type="dcterms:W3CDTF">2000-08-09T08:19:19Z</dcterms:created>
  <dcterms:modified xsi:type="dcterms:W3CDTF">2023-06-24T15:05:23Z</dcterms:modified>
</cp:coreProperties>
</file>

<file path=docProps/thumbnail.jpeg>
</file>